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1" r:id="rId2"/>
  </p:sldMasterIdLst>
  <p:notesMasterIdLst>
    <p:notesMasterId r:id="rId116"/>
  </p:notesMasterIdLst>
  <p:sldIdLst>
    <p:sldId id="256" r:id="rId3"/>
    <p:sldId id="257" r:id="rId4"/>
    <p:sldId id="258" r:id="rId5"/>
    <p:sldId id="261" r:id="rId6"/>
    <p:sldId id="291" r:id="rId7"/>
    <p:sldId id="292" r:id="rId8"/>
    <p:sldId id="293" r:id="rId9"/>
    <p:sldId id="341" r:id="rId10"/>
    <p:sldId id="342" r:id="rId11"/>
    <p:sldId id="343" r:id="rId12"/>
    <p:sldId id="356" r:id="rId13"/>
    <p:sldId id="315" r:id="rId14"/>
    <p:sldId id="316" r:id="rId15"/>
    <p:sldId id="317" r:id="rId16"/>
    <p:sldId id="318" r:id="rId17"/>
    <p:sldId id="319" r:id="rId18"/>
    <p:sldId id="351" r:id="rId19"/>
    <p:sldId id="352" r:id="rId20"/>
    <p:sldId id="320" r:id="rId21"/>
    <p:sldId id="323" r:id="rId22"/>
    <p:sldId id="344" r:id="rId23"/>
    <p:sldId id="347" r:id="rId24"/>
    <p:sldId id="348" r:id="rId25"/>
    <p:sldId id="349" r:id="rId26"/>
    <p:sldId id="345" r:id="rId27"/>
    <p:sldId id="376" r:id="rId28"/>
    <p:sldId id="346" r:id="rId29"/>
    <p:sldId id="350" r:id="rId30"/>
    <p:sldId id="353" r:id="rId31"/>
    <p:sldId id="354" r:id="rId32"/>
    <p:sldId id="355" r:id="rId33"/>
    <p:sldId id="357" r:id="rId34"/>
    <p:sldId id="358" r:id="rId35"/>
    <p:sldId id="359" r:id="rId36"/>
    <p:sldId id="360" r:id="rId37"/>
    <p:sldId id="361" r:id="rId38"/>
    <p:sldId id="365" r:id="rId39"/>
    <p:sldId id="363" r:id="rId40"/>
    <p:sldId id="362" r:id="rId41"/>
    <p:sldId id="364" r:id="rId42"/>
    <p:sldId id="369" r:id="rId43"/>
    <p:sldId id="366" r:id="rId44"/>
    <p:sldId id="370" r:id="rId45"/>
    <p:sldId id="372" r:id="rId46"/>
    <p:sldId id="371" r:id="rId47"/>
    <p:sldId id="373" r:id="rId48"/>
    <p:sldId id="374" r:id="rId49"/>
    <p:sldId id="375" r:id="rId50"/>
    <p:sldId id="377" r:id="rId51"/>
    <p:sldId id="368" r:id="rId52"/>
    <p:sldId id="367" r:id="rId53"/>
    <p:sldId id="378" r:id="rId54"/>
    <p:sldId id="381" r:id="rId55"/>
    <p:sldId id="379" r:id="rId56"/>
    <p:sldId id="380" r:id="rId57"/>
    <p:sldId id="384" r:id="rId58"/>
    <p:sldId id="383" r:id="rId59"/>
    <p:sldId id="385" r:id="rId60"/>
    <p:sldId id="386" r:id="rId61"/>
    <p:sldId id="387" r:id="rId62"/>
    <p:sldId id="388" r:id="rId63"/>
    <p:sldId id="389" r:id="rId64"/>
    <p:sldId id="390" r:id="rId65"/>
    <p:sldId id="391" r:id="rId66"/>
    <p:sldId id="394" r:id="rId67"/>
    <p:sldId id="392" r:id="rId68"/>
    <p:sldId id="393" r:id="rId69"/>
    <p:sldId id="395" r:id="rId70"/>
    <p:sldId id="396" r:id="rId71"/>
    <p:sldId id="397" r:id="rId72"/>
    <p:sldId id="398" r:id="rId73"/>
    <p:sldId id="399" r:id="rId74"/>
    <p:sldId id="400" r:id="rId75"/>
    <p:sldId id="401" r:id="rId76"/>
    <p:sldId id="402" r:id="rId77"/>
    <p:sldId id="403" r:id="rId78"/>
    <p:sldId id="382" r:id="rId79"/>
    <p:sldId id="405" r:id="rId80"/>
    <p:sldId id="304" r:id="rId81"/>
    <p:sldId id="297" r:id="rId82"/>
    <p:sldId id="294" r:id="rId83"/>
    <p:sldId id="295" r:id="rId84"/>
    <p:sldId id="296" r:id="rId85"/>
    <p:sldId id="298" r:id="rId86"/>
    <p:sldId id="299" r:id="rId87"/>
    <p:sldId id="300" r:id="rId88"/>
    <p:sldId id="302" r:id="rId89"/>
    <p:sldId id="303" r:id="rId90"/>
    <p:sldId id="419" r:id="rId91"/>
    <p:sldId id="420" r:id="rId92"/>
    <p:sldId id="421" r:id="rId93"/>
    <p:sldId id="422" r:id="rId94"/>
    <p:sldId id="423" r:id="rId95"/>
    <p:sldId id="424" r:id="rId96"/>
    <p:sldId id="425" r:id="rId97"/>
    <p:sldId id="426" r:id="rId98"/>
    <p:sldId id="427" r:id="rId99"/>
    <p:sldId id="404" r:id="rId100"/>
    <p:sldId id="406" r:id="rId101"/>
    <p:sldId id="428" r:id="rId102"/>
    <p:sldId id="324" r:id="rId103"/>
    <p:sldId id="325" r:id="rId104"/>
    <p:sldId id="326" r:id="rId105"/>
    <p:sldId id="327" r:id="rId106"/>
    <p:sldId id="328" r:id="rId107"/>
    <p:sldId id="329" r:id="rId108"/>
    <p:sldId id="330" r:id="rId109"/>
    <p:sldId id="331" r:id="rId110"/>
    <p:sldId id="332" r:id="rId111"/>
    <p:sldId id="333" r:id="rId112"/>
    <p:sldId id="334" r:id="rId113"/>
    <p:sldId id="335" r:id="rId114"/>
    <p:sldId id="336"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091EA"/>
    <a:srgbClr val="FF0000"/>
    <a:srgbClr val="00B41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4660"/>
  </p:normalViewPr>
  <p:slideViewPr>
    <p:cSldViewPr>
      <p:cViewPr varScale="1">
        <p:scale>
          <a:sx n="78" d="100"/>
          <a:sy n="78" d="100"/>
        </p:scale>
        <p:origin x="1541"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numCol="1"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numCol="1" rtlCol="0"/>
          <a:lstStyle>
            <a:lvl1pPr algn="r">
              <a:defRPr sz="1200"/>
            </a:lvl1pPr>
          </a:lstStyle>
          <a:p>
            <a:fld id="{B6EA6E38-82B1-47BB-A812-313B295FEFF2}" type="datetimeFigureOut">
              <a:rPr lang="en-US" smtClean="0"/>
              <a:pPr/>
              <a:t>9/12/2025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numCol="1"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numCol="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numCol="1"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numCol="1" rtlCol="0" anchor="b"/>
          <a:lstStyle>
            <a:lvl1pPr algn="r">
              <a:defRPr sz="1200"/>
            </a:lvl1pPr>
          </a:lstStyle>
          <a:p>
            <a:fld id="{61089E94-532B-494D-AD7A-712B16D9F5AA}" type="slidenum">
              <a:rPr lang="en-US" smtClean="0"/>
              <a:pPr/>
              <a:t>‹#›</a:t>
            </a:fld>
            <a:endParaRPr lang="en-US"/>
          </a:p>
        </p:txBody>
      </p:sp>
    </p:spTree>
    <p:extLst>
      <p:ext uri="{BB962C8B-B14F-4D97-AF65-F5344CB8AC3E}">
        <p14:creationId xmlns:p14="http://schemas.microsoft.com/office/powerpoint/2010/main" val="1351098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numCol="1"/>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numCol="1"/>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type="body" orient="vert" idx="1"/>
          </p:nvPr>
        </p:nvSpPr>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numCol="1"/>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numCol="1"/>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numCol="1"/>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604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531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numCol="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0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6" name="Footer Placeholder 5"/>
          <p:cNvSpPr>
            <a:spLocks noGrp="1"/>
          </p:cNvSpPr>
          <p:nvPr>
            <p:ph type="ftr" sz="quarter" idx="11"/>
          </p:nvPr>
        </p:nvSpPr>
        <p:spPr/>
        <p:txBody>
          <a:bodyPr numCol="1"/>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481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8" name="Footer Placeholder 7"/>
          <p:cNvSpPr>
            <a:spLocks noGrp="1"/>
          </p:cNvSpPr>
          <p:nvPr>
            <p:ph type="ftr" sz="quarter" idx="11"/>
          </p:nvPr>
        </p:nvSpPr>
        <p:spPr/>
        <p:txBody>
          <a:bodyPr numCol="1"/>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91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4" name="Footer Placeholder 3"/>
          <p:cNvSpPr>
            <a:spLocks noGrp="1"/>
          </p:cNvSpPr>
          <p:nvPr>
            <p:ph type="ftr" sz="quarter" idx="11"/>
          </p:nvPr>
        </p:nvSpPr>
        <p:spPr/>
        <p:txBody>
          <a:bodyPr numCol="1"/>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53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3" name="Footer Placeholder 2"/>
          <p:cNvSpPr>
            <a:spLocks noGrp="1"/>
          </p:cNvSpPr>
          <p:nvPr>
            <p:ph type="ftr" sz="quarter" idx="11"/>
          </p:nvPr>
        </p:nvSpPr>
        <p:spPr/>
        <p:txBody>
          <a:bodyPr numCol="1"/>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257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numCol="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6" name="Footer Placeholder 5"/>
          <p:cNvSpPr>
            <a:spLocks noGrp="1"/>
          </p:cNvSpPr>
          <p:nvPr>
            <p:ph type="ftr" sz="quarter" idx="11"/>
          </p:nvPr>
        </p:nvSpPr>
        <p:spPr/>
        <p:txBody>
          <a:bodyPr numCol="1"/>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638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numCol="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6" name="Footer Placeholder 5"/>
          <p:cNvSpPr>
            <a:spLocks noGrp="1"/>
          </p:cNvSpPr>
          <p:nvPr>
            <p:ph type="ftr" sz="quarter" idx="11"/>
          </p:nvPr>
        </p:nvSpPr>
        <p:spPr/>
        <p:txBody>
          <a:bodyPr numCol="1"/>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628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type="body" orient="vert" idx="1"/>
          </p:nvPr>
        </p:nvSpPr>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377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numCol="1"/>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613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numCol="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8" name="Footer Placeholder 7"/>
          <p:cNvSpPr>
            <a:spLocks noGrp="1"/>
          </p:cNvSpPr>
          <p:nvPr>
            <p:ph type="ftr" sz="quarter" idx="11"/>
          </p:nvPr>
        </p:nvSpPr>
        <p:spPr/>
        <p:txBody>
          <a:bodyPr numCol="1"/>
          <a:lstStyle/>
          <a:p>
            <a:endParaRPr lang="en-US"/>
          </a:p>
        </p:txBody>
      </p:sp>
      <p:sp>
        <p:nvSpPr>
          <p:cNvPr id="9" name="Slide Number Placeholder 8"/>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4" name="Footer Placeholder 3"/>
          <p:cNvSpPr>
            <a:spLocks noGrp="1"/>
          </p:cNvSpPr>
          <p:nvPr>
            <p:ph type="ftr" sz="quarter" idx="11"/>
          </p:nvPr>
        </p:nvSpPr>
        <p:spPr/>
        <p:txBody>
          <a:bodyPr numCol="1"/>
          <a:lstStyle/>
          <a:p>
            <a:endParaRPr lang="en-US"/>
          </a:p>
        </p:txBody>
      </p:sp>
      <p:sp>
        <p:nvSpPr>
          <p:cNvPr id="5" name="Slide Number Placeholder 4"/>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3" name="Footer Placeholder 2"/>
          <p:cNvSpPr>
            <a:spLocks noGrp="1"/>
          </p:cNvSpPr>
          <p:nvPr>
            <p:ph type="ftr" sz="quarter" idx="11"/>
          </p:nvPr>
        </p:nvSpPr>
        <p:spPr/>
        <p:txBody>
          <a:bodyPr numCol="1"/>
          <a:lstStyle/>
          <a:p>
            <a:endParaRPr lang="en-US"/>
          </a:p>
        </p:txBody>
      </p:sp>
      <p:sp>
        <p:nvSpPr>
          <p:cNvPr id="4" name="Slide Number Placeholder 3"/>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numCol="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numCol="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256B7A0F-5B99-4F35-9BDD-321CD3C098FF}" type="datetimeFigureOut">
              <a:rPr lang="en-US" smtClean="0"/>
              <a:pPr/>
              <a:t>9/12/2025</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9DAB3369-7666-44EB-AEA9-5FA9440DB40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numCol="1"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numCol="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256B7A0F-5B99-4F35-9BDD-321CD3C098FF}" type="datetimeFigureOut">
              <a:rPr lang="en-US" smtClean="0"/>
              <a:pPr/>
              <a:t>9/12/2025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9DAB3369-7666-44EB-AEA9-5FA9440DB40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numCol="1"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numCol="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256B7A0F-5B99-4F35-9BDD-321CD3C098FF}" type="datetimeFigureOut">
              <a:rPr lang="en-US" smtClean="0">
                <a:solidFill>
                  <a:prstClr val="black">
                    <a:tint val="75000"/>
                  </a:prstClr>
                </a:solidFill>
              </a:rPr>
              <a:pPr/>
              <a:t>9/12/2025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6096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erieinsurance.com/blog/close-before-you-doze#:~:text=Close%20Before%20You%20Doze,-See%20the%20Dramatic&amp;text=Here's%20why%20it%20works%3A%20Fires,fire%20extinguisher%20nearby%20can%20hel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nfpa.org/-/media/Files/FPW/Educate/2019/FPW19Grid.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mclaren.org/Uploads/Public/Documents/Northern/nmmca/Northern_michigan_protocols.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cdc.gov/safechild/child_injury_data.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player.vimeo.com/video/36102386?app_id=122963"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hyperlink" Target="https://www.cdc.gov/headsup/youthsports/index.ht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o-tH_lLDPAhVBQCYKHbVkCVAQjB0IBg&amp;url=https%3A%2F%2Fwww.ezywrap.com%2Fp-1049-miami-j-cervical-collar.aspx&amp;bvm=bv.133700528,d.eWE&amp;psig=AFQjCNF_90PlZV9J1_xNyc3n8xkRaK52TQ&amp;ust=1475082522471482" TargetMode="External"/><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hyperlink" Target="https://www.google.com/url?sa=i&amp;rct=j&amp;q=&amp;esrc=s&amp;source=images&amp;cd=&amp;cad=rja&amp;uact=8&amp;ved=0ahUKEwifkMPI9a_PAhUP7GMKHWvsD5cQjB0IBg&amp;url=https%3A%2F%2Fwww.ebmedicine.net%2Ftopics.php%3Fpaction%3DshowTopicSeg%26topic_id%3D147%26seg_id%3D2923&amp;psig=AFQjCNGdvUMtxm0rAhpd5ccIGuIm9J5afw&amp;ust=1475073189589859"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u7feNgrDPAhWDKCYKHWXiAFkQjB0IBA&amp;url=https%3A%2F%2Fwww.miemss.org%2Fhome%2FPortals%2F0%2FDocs%2FEMSC%2FPediatric_Education_Resources%2FAnnouncement_Template.pdf&amp;psig=AFQjCNGdvUMtxm0rAhpd5ccIGuIm9J5afw&amp;ust=1475073189589859"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h6fGlg7DPAhXJeSYKHVQ4C6wQjB0IBg&amp;url=http%3A%2F%2Fitecems.com%2Fems-products%2Fmulti-grip-head-immobilizer%2F&amp;bvm=bv.133700528,d.eWE&amp;psig=AFQjCNHVdti5Cr0gJczazjse66v8LAT_0w&amp;ust=1475082058486323" TargetMode="External"/><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5"/>
          <p:cNvSpPr txBox="1">
            <a:spLocks noChangeArrowheads="1"/>
          </p:cNvSpPr>
          <p:nvPr/>
        </p:nvSpPr>
        <p:spPr>
          <a:xfrm>
            <a:off x="5057900" y="100977"/>
            <a:ext cx="3733800" cy="1687247"/>
          </a:xfrm>
          <a:prstGeom prst="rect">
            <a:avLst/>
          </a:prstGeom>
          <a:extLst>
            <a:ext uri="{AF507438-7753-43E0-B8FC-AC1667EBCBE1}">
              <a14:hiddenEffects xmlns:a14="http://schemas.microsoft.com/office/drawing/2010/main">
                <a:effectLst>
                  <a:outerShdw dist="17961" dir="2700000" algn="ctr" rotWithShape="0">
                    <a:schemeClr val="bg1"/>
                  </a:outerShdw>
                </a:effectLst>
              </a14:hiddenEffects>
            </a:ext>
          </a:extLst>
        </p:spPr>
        <p:txBody>
          <a:bodyPr vert="horz" lIns="91440" tIns="45720" rIns="91440" bIns="45720" numCol="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dirty="0" err="1">
                <a:solidFill>
                  <a:schemeClr val="bg1"/>
                </a:solidFill>
                <a:effectLst>
                  <a:outerShdw blurRad="38100" dist="38100" dir="2700000" algn="tl">
                    <a:srgbClr val="000000">
                      <a:alpha val="43137"/>
                    </a:srgbClr>
                  </a:outerShdw>
                </a:effectLst>
              </a:rPr>
              <a:t>PeBLS</a:t>
            </a:r>
            <a:r>
              <a:rPr lang="en-US" sz="4900" dirty="0">
                <a:solidFill>
                  <a:schemeClr val="bg1"/>
                </a:solidFill>
                <a:effectLst>
                  <a:outerShdw blurRad="38100" dist="38100" dir="2700000" algn="tl">
                    <a:srgbClr val="000000">
                      <a:alpha val="43137"/>
                    </a:srgbClr>
                  </a:outerShdw>
                </a:effectLst>
              </a:rPr>
              <a:t> </a:t>
            </a:r>
          </a:p>
          <a:p>
            <a:r>
              <a:rPr lang="en-US" sz="1600" b="1" dirty="0">
                <a:solidFill>
                  <a:schemeClr val="bg1"/>
                </a:solidFill>
                <a:effectLst>
                  <a:outerShdw blurRad="38100" dist="38100" dir="2700000" algn="tl">
                    <a:srgbClr val="000000">
                      <a:alpha val="43137"/>
                    </a:srgbClr>
                  </a:outerShdw>
                </a:effectLst>
              </a:rPr>
              <a:t>Pe</a:t>
            </a:r>
            <a:r>
              <a:rPr lang="en-US" sz="1600" dirty="0">
                <a:solidFill>
                  <a:schemeClr val="bg1"/>
                </a:solidFill>
                <a:effectLst>
                  <a:outerShdw blurRad="38100" dist="38100" dir="2700000" algn="tl">
                    <a:srgbClr val="000000">
                      <a:alpha val="43137"/>
                    </a:srgbClr>
                  </a:outerShdw>
                </a:effectLst>
              </a:rPr>
              <a:t>diatric </a:t>
            </a:r>
            <a:r>
              <a:rPr lang="en-US" sz="1600" b="1" dirty="0">
                <a:solidFill>
                  <a:schemeClr val="bg1"/>
                </a:solidFill>
                <a:effectLst>
                  <a:outerShdw blurRad="38100" dist="38100" dir="2700000" algn="tl">
                    <a:srgbClr val="000000">
                      <a:alpha val="43137"/>
                    </a:srgbClr>
                  </a:outerShdw>
                </a:effectLst>
              </a:rPr>
              <a:t>B</a:t>
            </a:r>
            <a:r>
              <a:rPr lang="en-US" sz="1600" dirty="0">
                <a:solidFill>
                  <a:schemeClr val="bg1"/>
                </a:solidFill>
                <a:effectLst>
                  <a:outerShdw blurRad="38100" dist="38100" dir="2700000" algn="tl">
                    <a:srgbClr val="000000">
                      <a:alpha val="43137"/>
                    </a:srgbClr>
                  </a:outerShdw>
                </a:effectLst>
              </a:rPr>
              <a:t>asic </a:t>
            </a:r>
            <a:r>
              <a:rPr lang="en-US" sz="1600" b="1" dirty="0">
                <a:solidFill>
                  <a:schemeClr val="bg1"/>
                </a:solidFill>
                <a:effectLst>
                  <a:outerShdw blurRad="38100" dist="38100" dir="2700000" algn="tl">
                    <a:srgbClr val="000000">
                      <a:alpha val="43137"/>
                    </a:srgbClr>
                  </a:outerShdw>
                </a:effectLst>
              </a:rPr>
              <a:t>L</a:t>
            </a:r>
            <a:r>
              <a:rPr lang="en-US" sz="1600" dirty="0">
                <a:solidFill>
                  <a:schemeClr val="bg1"/>
                </a:solidFill>
                <a:effectLst>
                  <a:outerShdw blurRad="38100" dist="38100" dir="2700000" algn="tl">
                    <a:srgbClr val="000000">
                      <a:alpha val="43137"/>
                    </a:srgbClr>
                  </a:outerShdw>
                </a:effectLst>
              </a:rPr>
              <a:t>ife </a:t>
            </a:r>
            <a:r>
              <a:rPr lang="en-US" sz="1600" b="1" dirty="0">
                <a:solidFill>
                  <a:schemeClr val="bg1"/>
                </a:solidFill>
                <a:effectLst>
                  <a:outerShdw blurRad="38100" dist="38100" dir="2700000" algn="tl">
                    <a:srgbClr val="000000">
                      <a:alpha val="43137"/>
                    </a:srgbClr>
                  </a:outerShdw>
                </a:effectLst>
              </a:rPr>
              <a:t>S</a:t>
            </a:r>
            <a:r>
              <a:rPr lang="en-US" sz="1600" dirty="0">
                <a:solidFill>
                  <a:schemeClr val="bg1"/>
                </a:solidFill>
                <a:effectLst>
                  <a:outerShdw blurRad="38100" dist="38100" dir="2700000" algn="tl">
                    <a:srgbClr val="000000">
                      <a:alpha val="43137"/>
                    </a:srgbClr>
                  </a:outerShdw>
                </a:effectLst>
              </a:rPr>
              <a:t>upport</a:t>
            </a:r>
            <a:endParaRPr lang="ru-RU" altLang="ru-RU" sz="1600" b="1" dirty="0">
              <a:solidFill>
                <a:schemeClr val="bg1"/>
              </a:solidFill>
              <a:effectLst>
                <a:outerShdw blurRad="38100" dist="38100" dir="2700000" algn="tl">
                  <a:srgbClr val="000000">
                    <a:alpha val="43137"/>
                  </a:srgbClr>
                </a:outerShdw>
              </a:effectLst>
            </a:endParaRPr>
          </a:p>
        </p:txBody>
      </p:sp>
      <p:sp>
        <p:nvSpPr>
          <p:cNvPr id="9" name="Rectangle 8"/>
          <p:cNvSpPr txBox="1">
            <a:spLocks noChangeArrowheads="1"/>
          </p:cNvSpPr>
          <p:nvPr/>
        </p:nvSpPr>
        <p:spPr>
          <a:xfrm>
            <a:off x="5290310" y="1524000"/>
            <a:ext cx="3268980" cy="762000"/>
          </a:xfrm>
          <a:prstGeom prst="rect">
            <a:avLst/>
          </a:prstGeom>
          <a:extLst>
            <a:ext uri="{AF507438-7753-43E0-B8FC-AC1667EBCBE1}">
              <a14:hiddenEffects xmlns:a14="http://schemas.microsoft.com/office/drawing/2010/main">
                <a:effectLst>
                  <a:outerShdw dist="17961" dir="2700000" algn="ctr" rotWithShape="0">
                    <a:schemeClr val="bg1"/>
                  </a:outerShdw>
                </a:effectLst>
              </a14:hiddenEffects>
            </a:ext>
          </a:extLst>
        </p:spPr>
        <p:txBody>
          <a:bodyPr vert="horz" lIns="91440" tIns="45720" rIns="91440" bIns="45720" numCol="1"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600" dirty="0">
                <a:solidFill>
                  <a:schemeClr val="tx2">
                    <a:lumMod val="50000"/>
                  </a:schemeClr>
                </a:solidFill>
                <a:effectLst>
                  <a:outerShdw blurRad="38100" dist="38100" dir="2700000" algn="tl">
                    <a:srgbClr val="000000">
                      <a:alpha val="43137"/>
                    </a:srgbClr>
                  </a:outerShdw>
                </a:effectLst>
              </a:rPr>
              <a:t>Jason Grainger  BS, CCEMT-P, I/C</a:t>
            </a:r>
          </a:p>
          <a:p>
            <a:pPr marL="0" indent="0" algn="ctr">
              <a:buFont typeface="Arial" pitchFamily="34" charset="0"/>
              <a:buNone/>
            </a:pPr>
            <a:endParaRPr lang="ru-RU" altLang="ru-RU" sz="2600" dirty="0">
              <a:solidFill>
                <a:schemeClr val="tx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995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2FFE-A5C8-460F-82E6-A3CE85F83713}"/>
              </a:ext>
            </a:extLst>
          </p:cNvPr>
          <p:cNvSpPr>
            <a:spLocks noGrp="1"/>
          </p:cNvSpPr>
          <p:nvPr>
            <p:ph type="title"/>
          </p:nvPr>
        </p:nvSpPr>
        <p:spPr/>
        <p:txBody>
          <a:bodyPr/>
          <a:lstStyle/>
          <a:p>
            <a:r>
              <a:rPr lang="en-US" dirty="0"/>
              <a:t>Injury Categories</a:t>
            </a:r>
          </a:p>
        </p:txBody>
      </p:sp>
      <p:sp>
        <p:nvSpPr>
          <p:cNvPr id="4" name="Content Placeholder 3">
            <a:extLst>
              <a:ext uri="{FF2B5EF4-FFF2-40B4-BE49-F238E27FC236}">
                <a16:creationId xmlns:a16="http://schemas.microsoft.com/office/drawing/2014/main" id="{D8E3F93A-82E7-48A3-9C6D-81473F8D30AF}"/>
              </a:ext>
            </a:extLst>
          </p:cNvPr>
          <p:cNvSpPr>
            <a:spLocks noGrp="1"/>
          </p:cNvSpPr>
          <p:nvPr>
            <p:ph sz="half" idx="1"/>
          </p:nvPr>
        </p:nvSpPr>
        <p:spPr/>
        <p:txBody>
          <a:bodyPr>
            <a:normAutofit/>
          </a:bodyPr>
          <a:lstStyle/>
          <a:p>
            <a:r>
              <a:rPr lang="en-US" sz="4000" dirty="0"/>
              <a:t>Burns</a:t>
            </a:r>
          </a:p>
          <a:p>
            <a:r>
              <a:rPr lang="en-US" sz="4000" dirty="0"/>
              <a:t>Drowning</a:t>
            </a:r>
          </a:p>
          <a:p>
            <a:r>
              <a:rPr lang="en-US" sz="4000" dirty="0"/>
              <a:t>Sports Safety</a:t>
            </a:r>
          </a:p>
          <a:p>
            <a:r>
              <a:rPr lang="en-US" sz="4000" dirty="0"/>
              <a:t>Road Traffic Safety</a:t>
            </a:r>
          </a:p>
          <a:p>
            <a:endParaRPr lang="en-US" sz="4000" dirty="0"/>
          </a:p>
        </p:txBody>
      </p:sp>
      <p:sp>
        <p:nvSpPr>
          <p:cNvPr id="5" name="Content Placeholder 4">
            <a:extLst>
              <a:ext uri="{FF2B5EF4-FFF2-40B4-BE49-F238E27FC236}">
                <a16:creationId xmlns:a16="http://schemas.microsoft.com/office/drawing/2014/main" id="{4D6F1E47-F768-4797-AE30-96C9F359833C}"/>
              </a:ext>
            </a:extLst>
          </p:cNvPr>
          <p:cNvSpPr>
            <a:spLocks noGrp="1"/>
          </p:cNvSpPr>
          <p:nvPr>
            <p:ph sz="half" idx="2"/>
          </p:nvPr>
        </p:nvSpPr>
        <p:spPr>
          <a:xfrm>
            <a:off x="4419600" y="1600200"/>
            <a:ext cx="4267200" cy="4525963"/>
          </a:xfrm>
        </p:spPr>
        <p:txBody>
          <a:bodyPr>
            <a:normAutofit/>
          </a:bodyPr>
          <a:lstStyle/>
          <a:p>
            <a:r>
              <a:rPr lang="en-US" sz="4000" dirty="0"/>
              <a:t>Poisoning</a:t>
            </a:r>
          </a:p>
          <a:p>
            <a:r>
              <a:rPr lang="en-US" sz="4000" dirty="0"/>
              <a:t>Playground Safety</a:t>
            </a:r>
          </a:p>
          <a:p>
            <a:r>
              <a:rPr lang="en-US" sz="4000" dirty="0"/>
              <a:t>Falls</a:t>
            </a:r>
          </a:p>
          <a:p>
            <a:r>
              <a:rPr lang="en-US" sz="4000" dirty="0"/>
              <a:t>Abuse / Neglect</a:t>
            </a:r>
          </a:p>
          <a:p>
            <a:endParaRPr lang="en-US" sz="4000" dirty="0"/>
          </a:p>
        </p:txBody>
      </p:sp>
    </p:spTree>
    <p:extLst>
      <p:ext uri="{BB962C8B-B14F-4D97-AF65-F5344CB8AC3E}">
        <p14:creationId xmlns:p14="http://schemas.microsoft.com/office/powerpoint/2010/main" val="14422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ACC1-B397-4D5C-9274-F78584A164C5}"/>
              </a:ext>
            </a:extLst>
          </p:cNvPr>
          <p:cNvSpPr>
            <a:spLocks noGrp="1"/>
          </p:cNvSpPr>
          <p:nvPr>
            <p:ph type="title"/>
          </p:nvPr>
        </p:nvSpPr>
        <p:spPr/>
        <p:txBody>
          <a:bodyPr/>
          <a:lstStyle/>
          <a:p>
            <a:r>
              <a:rPr lang="en-US" dirty="0"/>
              <a:t>Avoid the “H Bombs”</a:t>
            </a:r>
          </a:p>
        </p:txBody>
      </p:sp>
      <p:sp>
        <p:nvSpPr>
          <p:cNvPr id="3" name="Content Placeholder 2">
            <a:extLst>
              <a:ext uri="{FF2B5EF4-FFF2-40B4-BE49-F238E27FC236}">
                <a16:creationId xmlns:a16="http://schemas.microsoft.com/office/drawing/2014/main" id="{D8C0FF2F-8D09-4785-A80C-6E5C63B9BDD0}"/>
              </a:ext>
            </a:extLst>
          </p:cNvPr>
          <p:cNvSpPr>
            <a:spLocks noGrp="1"/>
          </p:cNvSpPr>
          <p:nvPr>
            <p:ph idx="1"/>
          </p:nvPr>
        </p:nvSpPr>
        <p:spPr/>
        <p:txBody>
          <a:bodyPr>
            <a:normAutofit/>
          </a:bodyPr>
          <a:lstStyle/>
          <a:p>
            <a:r>
              <a:rPr lang="en-US" b="1" dirty="0"/>
              <a:t>Hyperventilation</a:t>
            </a:r>
          </a:p>
          <a:p>
            <a:r>
              <a:rPr lang="en-US" b="1" dirty="0"/>
              <a:t>Hypotension</a:t>
            </a:r>
          </a:p>
          <a:p>
            <a:r>
              <a:rPr lang="en-US" b="1" dirty="0"/>
              <a:t>Hypoxia</a:t>
            </a:r>
            <a:endParaRPr lang="en-US" dirty="0"/>
          </a:p>
        </p:txBody>
      </p:sp>
    </p:spTree>
    <p:extLst>
      <p:ext uri="{BB962C8B-B14F-4D97-AF65-F5344CB8AC3E}">
        <p14:creationId xmlns:p14="http://schemas.microsoft.com/office/powerpoint/2010/main" val="39098217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Abuse</a:t>
            </a:r>
          </a:p>
        </p:txBody>
      </p:sp>
      <p:sp>
        <p:nvSpPr>
          <p:cNvPr id="3" name="Content Placeholder 2"/>
          <p:cNvSpPr>
            <a:spLocks noGrp="1"/>
          </p:cNvSpPr>
          <p:nvPr>
            <p:ph idx="1"/>
          </p:nvPr>
        </p:nvSpPr>
        <p:spPr/>
        <p:txBody>
          <a:bodyPr numCol="1">
            <a:normAutofit fontScale="70000" lnSpcReduction="20000"/>
          </a:bodyPr>
          <a:lstStyle/>
          <a:p>
            <a:pPr algn="ctr">
              <a:buNone/>
            </a:pPr>
            <a:r>
              <a:rPr lang="en-US" b="1" dirty="0"/>
              <a:t>2013 National Abuse Statistics </a:t>
            </a:r>
            <a:r>
              <a:rPr lang="en-US" b="1" baseline="30000" dirty="0"/>
              <a:t>1</a:t>
            </a:r>
            <a:endParaRPr lang="en-US" b="1" dirty="0"/>
          </a:p>
          <a:p>
            <a:r>
              <a:rPr lang="en-US" dirty="0"/>
              <a:t>An estimated 679,000 children were victims of abuse and neglect (unique instances).</a:t>
            </a:r>
          </a:p>
          <a:p>
            <a:r>
              <a:rPr lang="en-US" dirty="0"/>
              <a:t>47 states reported approximately 3.1 million children received preventative services from Child Protective Services agencies in the United States.</a:t>
            </a:r>
          </a:p>
          <a:p>
            <a:r>
              <a:rPr lang="en-US" dirty="0"/>
              <a:t>Children in the first year of their life had the highest rate of victimization of 23.1 per 1,000 children in the national population of the same age.</a:t>
            </a:r>
          </a:p>
          <a:p>
            <a:r>
              <a:rPr lang="en-US" dirty="0"/>
              <a:t>Of the children who experienced maltreatment or abuse, nearly 80% suffered neglect; 18% suffered physical abuse; and 9% suffered sexual abuse.</a:t>
            </a:r>
          </a:p>
          <a:p>
            <a:r>
              <a:rPr lang="en-US" dirty="0"/>
              <a:t>Just under 80% of reported child fatalities as a result of abuse and neglect were caused by one or more of the child victim’s parents. </a:t>
            </a:r>
          </a:p>
          <a:p>
            <a:endParaRPr lang="en-US" dirty="0"/>
          </a:p>
        </p:txBody>
      </p:sp>
      <p:sp>
        <p:nvSpPr>
          <p:cNvPr id="4" name="TextBox 3"/>
          <p:cNvSpPr txBox="1"/>
          <p:nvPr/>
        </p:nvSpPr>
        <p:spPr>
          <a:xfrm>
            <a:off x="0" y="6400800"/>
            <a:ext cx="7772400" cy="276999"/>
          </a:xfrm>
          <a:prstGeom prst="rect">
            <a:avLst/>
          </a:prstGeom>
          <a:noFill/>
        </p:spPr>
        <p:txBody>
          <a:bodyPr wrap="square" numCol="1" rtlCol="0">
            <a:spAutoFit/>
          </a:bodyPr>
          <a:lstStyle/>
          <a:p>
            <a:r>
              <a:rPr lang="en-US" sz="1200" dirty="0"/>
              <a:t>http://www.nationalchildrensalliance.org/media-room/media-kit/national-statistics-child-abuse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Abuse</a:t>
            </a:r>
          </a:p>
        </p:txBody>
      </p:sp>
      <p:sp>
        <p:nvSpPr>
          <p:cNvPr id="3" name="Content Placeholder 2"/>
          <p:cNvSpPr>
            <a:spLocks noGrp="1"/>
          </p:cNvSpPr>
          <p:nvPr>
            <p:ph idx="1"/>
          </p:nvPr>
        </p:nvSpPr>
        <p:spPr/>
        <p:txBody>
          <a:bodyPr numCol="1"/>
          <a:lstStyle/>
          <a:p>
            <a:pPr>
              <a:buNone/>
            </a:pPr>
            <a:r>
              <a:rPr lang="en-US" dirty="0"/>
              <a:t>	Abuse doesn’t solely refer to bruises or broken bones.  There are four classifications of abuse:</a:t>
            </a:r>
          </a:p>
          <a:p>
            <a:r>
              <a:rPr lang="en-US" dirty="0"/>
              <a:t>Emotional Abuse</a:t>
            </a:r>
          </a:p>
          <a:p>
            <a:r>
              <a:rPr lang="en-US" dirty="0"/>
              <a:t>Physical Abuse</a:t>
            </a:r>
          </a:p>
          <a:p>
            <a:r>
              <a:rPr lang="en-US" dirty="0"/>
              <a:t>Physical Neglect</a:t>
            </a:r>
          </a:p>
          <a:p>
            <a:r>
              <a:rPr lang="en-US" dirty="0"/>
              <a:t>Sexual Abuse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Emotional Abuse</a:t>
            </a:r>
          </a:p>
        </p:txBody>
      </p:sp>
      <p:sp>
        <p:nvSpPr>
          <p:cNvPr id="3" name="Content Placeholder 2"/>
          <p:cNvSpPr>
            <a:spLocks noGrp="1"/>
          </p:cNvSpPr>
          <p:nvPr>
            <p:ph idx="1"/>
          </p:nvPr>
        </p:nvSpPr>
        <p:spPr/>
        <p:txBody>
          <a:bodyPr numCol="1"/>
          <a:lstStyle/>
          <a:p>
            <a:r>
              <a:rPr lang="en-US" dirty="0"/>
              <a:t>Damaging to a child’s mental health and social development. Examples include:	</a:t>
            </a:r>
          </a:p>
          <a:p>
            <a:pPr lvl="1"/>
            <a:r>
              <a:rPr lang="en-US" dirty="0"/>
              <a:t>Belittling, Shaming, and Humiliating a child</a:t>
            </a:r>
          </a:p>
          <a:p>
            <a:pPr lvl="1"/>
            <a:r>
              <a:rPr lang="en-US" dirty="0"/>
              <a:t>Frequent yelling, threatening, or bullying</a:t>
            </a:r>
          </a:p>
          <a:p>
            <a:pPr lvl="1"/>
            <a:r>
              <a:rPr lang="en-US" dirty="0"/>
              <a:t>Name calling</a:t>
            </a:r>
          </a:p>
          <a:p>
            <a:pPr lvl="1"/>
            <a:r>
              <a:rPr lang="en-US" dirty="0"/>
              <a:t>Limited physical contact with a child</a:t>
            </a:r>
          </a:p>
          <a:p>
            <a:pPr lvl="1"/>
            <a:r>
              <a:rPr lang="en-US" dirty="0"/>
              <a:t>Lack of affection</a:t>
            </a:r>
          </a:p>
          <a:p>
            <a:pPr lvl="1"/>
            <a:r>
              <a:rPr lang="en-US" dirty="0"/>
              <a:t>Telling a child they were a “mistake”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Physical Abuse</a:t>
            </a:r>
          </a:p>
        </p:txBody>
      </p:sp>
      <p:pic>
        <p:nvPicPr>
          <p:cNvPr id="4" name="Content Placeholder 3" descr="physicalabuse.JPG"/>
          <p:cNvPicPr>
            <a:picLocks noGrp="1" noChangeAspect="1"/>
          </p:cNvPicPr>
          <p:nvPr>
            <p:ph idx="1"/>
          </p:nvPr>
        </p:nvPicPr>
        <p:blipFill>
          <a:blip r:embed="rId2" cstate="print"/>
          <a:stretch>
            <a:fillRect/>
          </a:stretch>
        </p:blipFill>
        <p:spPr>
          <a:xfrm>
            <a:off x="457200" y="1965109"/>
            <a:ext cx="8229600" cy="3796145"/>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Physical Neglect</a:t>
            </a:r>
          </a:p>
        </p:txBody>
      </p:sp>
      <p:pic>
        <p:nvPicPr>
          <p:cNvPr id="4" name="Content Placeholder 3" descr="neglect.JPG"/>
          <p:cNvPicPr>
            <a:picLocks noGrp="1" noChangeAspect="1"/>
          </p:cNvPicPr>
          <p:nvPr>
            <p:ph idx="1"/>
          </p:nvPr>
        </p:nvPicPr>
        <p:blipFill>
          <a:blip r:embed="rId2" cstate="print"/>
          <a:stretch>
            <a:fillRect/>
          </a:stretch>
        </p:blipFill>
        <p:spPr>
          <a:xfrm>
            <a:off x="457200" y="2514600"/>
            <a:ext cx="8229600" cy="2514599"/>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Sexual Abuse</a:t>
            </a:r>
          </a:p>
        </p:txBody>
      </p:sp>
      <p:pic>
        <p:nvPicPr>
          <p:cNvPr id="4" name="Content Placeholder 3" descr="title.JPG"/>
          <p:cNvPicPr>
            <a:picLocks noGrp="1" noChangeAspect="1"/>
          </p:cNvPicPr>
          <p:nvPr>
            <p:ph idx="1"/>
          </p:nvPr>
        </p:nvPicPr>
        <p:blipFill>
          <a:blip r:embed="rId2" cstate="print"/>
          <a:stretch>
            <a:fillRect/>
          </a:stretch>
        </p:blipFill>
        <p:spPr>
          <a:xfrm>
            <a:off x="381000" y="2438400"/>
            <a:ext cx="8229600" cy="548931"/>
          </a:xfrm>
        </p:spPr>
      </p:pic>
      <p:pic>
        <p:nvPicPr>
          <p:cNvPr id="5" name="Picture 4" descr="sexual abuse.JPG"/>
          <p:cNvPicPr>
            <a:picLocks noChangeAspect="1"/>
          </p:cNvPicPr>
          <p:nvPr/>
        </p:nvPicPr>
        <p:blipFill>
          <a:blip r:embed="rId3" cstate="print"/>
          <a:stretch>
            <a:fillRect/>
          </a:stretch>
        </p:blipFill>
        <p:spPr>
          <a:xfrm>
            <a:off x="228600" y="2420696"/>
            <a:ext cx="8763000" cy="2532303"/>
          </a:xfrm>
          <a:prstGeom prst="rect">
            <a:avLst/>
          </a:prstGeom>
        </p:spPr>
      </p:pic>
      <p:pic>
        <p:nvPicPr>
          <p:cNvPr id="7" name="Picture 6" descr="title.JPG"/>
          <p:cNvPicPr>
            <a:picLocks noChangeAspect="1"/>
          </p:cNvPicPr>
          <p:nvPr/>
        </p:nvPicPr>
        <p:blipFill>
          <a:blip r:embed="rId2" cstate="print"/>
          <a:stretch>
            <a:fillRect/>
          </a:stretch>
        </p:blipFill>
        <p:spPr>
          <a:xfrm>
            <a:off x="228600" y="1828800"/>
            <a:ext cx="8763000" cy="593666"/>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Mandatory Reporters</a:t>
            </a:r>
          </a:p>
        </p:txBody>
      </p:sp>
      <p:sp>
        <p:nvSpPr>
          <p:cNvPr id="4" name="Content Placeholder 3"/>
          <p:cNvSpPr>
            <a:spLocks noGrp="1"/>
          </p:cNvSpPr>
          <p:nvPr>
            <p:ph sz="half" idx="1"/>
          </p:nvPr>
        </p:nvSpPr>
        <p:spPr/>
        <p:txBody>
          <a:bodyPr numCol="1">
            <a:normAutofit fontScale="85000" lnSpcReduction="20000"/>
          </a:bodyPr>
          <a:lstStyle/>
          <a:p>
            <a:r>
              <a:rPr lang="en-US" dirty="0"/>
              <a:t>Physicians</a:t>
            </a:r>
          </a:p>
          <a:p>
            <a:r>
              <a:rPr lang="en-US" dirty="0"/>
              <a:t>Licensed Master Social Workers</a:t>
            </a:r>
          </a:p>
          <a:p>
            <a:r>
              <a:rPr lang="en-US" dirty="0"/>
              <a:t>Licensed Bachelor’s Social Workers</a:t>
            </a:r>
          </a:p>
          <a:p>
            <a:r>
              <a:rPr lang="en-US" dirty="0"/>
              <a:t>PA’s</a:t>
            </a:r>
          </a:p>
          <a:p>
            <a:r>
              <a:rPr lang="en-US" dirty="0"/>
              <a:t>Registered Social Service Technicians</a:t>
            </a:r>
          </a:p>
          <a:p>
            <a:r>
              <a:rPr lang="en-US" dirty="0"/>
              <a:t>Medical Examiners</a:t>
            </a:r>
          </a:p>
          <a:p>
            <a:r>
              <a:rPr lang="en-US" dirty="0"/>
              <a:t>Nurses</a:t>
            </a:r>
          </a:p>
          <a:p>
            <a:r>
              <a:rPr lang="en-US" dirty="0"/>
              <a:t>School Administrators	</a:t>
            </a:r>
          </a:p>
        </p:txBody>
      </p:sp>
      <p:sp>
        <p:nvSpPr>
          <p:cNvPr id="5" name="Content Placeholder 4"/>
          <p:cNvSpPr>
            <a:spLocks noGrp="1"/>
          </p:cNvSpPr>
          <p:nvPr>
            <p:ph sz="half" idx="2"/>
          </p:nvPr>
        </p:nvSpPr>
        <p:spPr/>
        <p:txBody>
          <a:bodyPr numCol="1">
            <a:normAutofit fontScale="85000" lnSpcReduction="20000"/>
          </a:bodyPr>
          <a:lstStyle/>
          <a:p>
            <a:r>
              <a:rPr lang="en-US" b="1" dirty="0"/>
              <a:t>LICENSED EMERGENCY MEDICAL CARE PROVIDERS</a:t>
            </a:r>
          </a:p>
          <a:p>
            <a:r>
              <a:rPr lang="en-US" dirty="0"/>
              <a:t>School Counselors</a:t>
            </a:r>
          </a:p>
          <a:p>
            <a:r>
              <a:rPr lang="en-US" dirty="0"/>
              <a:t>Teachers</a:t>
            </a:r>
          </a:p>
          <a:p>
            <a:r>
              <a:rPr lang="en-US" dirty="0"/>
              <a:t>Psychologists</a:t>
            </a:r>
          </a:p>
          <a:p>
            <a:r>
              <a:rPr lang="en-US" dirty="0"/>
              <a:t>LEO’s</a:t>
            </a:r>
          </a:p>
          <a:p>
            <a:r>
              <a:rPr lang="en-US" dirty="0"/>
              <a:t>Marriage &amp; Family Therapists</a:t>
            </a:r>
          </a:p>
          <a:p>
            <a:r>
              <a:rPr lang="en-US" dirty="0"/>
              <a:t>Members of the Clergy</a:t>
            </a:r>
          </a:p>
          <a:p>
            <a:r>
              <a:rPr lang="en-US" dirty="0"/>
              <a:t>Licensed Professional Counselors</a:t>
            </a:r>
          </a:p>
          <a:p>
            <a:r>
              <a:rPr lang="en-US" dirty="0"/>
              <a:t>Social Workers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Reporting Process</a:t>
            </a:r>
          </a:p>
        </p:txBody>
      </p:sp>
      <p:sp>
        <p:nvSpPr>
          <p:cNvPr id="3" name="Content Placeholder 2"/>
          <p:cNvSpPr>
            <a:spLocks noGrp="1"/>
          </p:cNvSpPr>
          <p:nvPr>
            <p:ph idx="1"/>
          </p:nvPr>
        </p:nvSpPr>
        <p:spPr/>
        <p:txBody>
          <a:bodyPr numCol="1"/>
          <a:lstStyle/>
          <a:p>
            <a:r>
              <a:rPr lang="en-US" dirty="0"/>
              <a:t>Mandatory Reporters are required to make an </a:t>
            </a:r>
            <a:r>
              <a:rPr lang="en-US" b="1" dirty="0"/>
              <a:t>IMMEDIATE</a:t>
            </a:r>
            <a:r>
              <a:rPr lang="en-US" dirty="0"/>
              <a:t> verbal report to Child Protective Services.(CPS)  Also, mandated reporters must notify the head of their organization of the report.</a:t>
            </a:r>
          </a:p>
          <a:p>
            <a:r>
              <a:rPr lang="en-US" dirty="0"/>
              <a:t>Mandated reporters are also required to submit a written report to the Department of Human Services within 72 hours.</a:t>
            </a:r>
          </a:p>
          <a:p>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Verbal Report</a:t>
            </a:r>
          </a:p>
        </p:txBody>
      </p:sp>
      <p:sp>
        <p:nvSpPr>
          <p:cNvPr id="3" name="Content Placeholder 2"/>
          <p:cNvSpPr>
            <a:spLocks noGrp="1"/>
          </p:cNvSpPr>
          <p:nvPr>
            <p:ph idx="1"/>
          </p:nvPr>
        </p:nvSpPr>
        <p:spPr/>
        <p:txBody>
          <a:bodyPr numCol="1">
            <a:normAutofit fontScale="85000" lnSpcReduction="10000"/>
          </a:bodyPr>
          <a:lstStyle/>
          <a:p>
            <a:pPr algn="ctr">
              <a:buNone/>
            </a:pPr>
            <a:r>
              <a:rPr lang="en-US" dirty="0"/>
              <a:t>The verbal report can be completed by calling: </a:t>
            </a:r>
          </a:p>
          <a:p>
            <a:pPr algn="ctr">
              <a:buNone/>
            </a:pPr>
            <a:r>
              <a:rPr lang="en-US" b="1" dirty="0"/>
              <a:t>(855) 444-3911</a:t>
            </a:r>
          </a:p>
          <a:p>
            <a:r>
              <a:rPr lang="en-US" dirty="0"/>
              <a:t>Name and address of primary caretaker</a:t>
            </a:r>
          </a:p>
          <a:p>
            <a:r>
              <a:rPr lang="en-US" dirty="0"/>
              <a:t>Names and birth dates for all household members</a:t>
            </a:r>
          </a:p>
          <a:p>
            <a:r>
              <a:rPr lang="en-US" dirty="0"/>
              <a:t>Name(s) and birth date(s) of the alleged perpetrator(s)</a:t>
            </a:r>
          </a:p>
          <a:p>
            <a:r>
              <a:rPr lang="en-US" dirty="0"/>
              <a:t>Does the alleged perpetrator(s) live with the child</a:t>
            </a:r>
          </a:p>
          <a:p>
            <a:r>
              <a:rPr lang="en-US" dirty="0"/>
              <a:t>Address where the alleged abuse/neglect occurred</a:t>
            </a:r>
          </a:p>
          <a:p>
            <a:r>
              <a:rPr lang="en-US" dirty="0"/>
              <a:t>What makes you suspect the child is being abused/neglected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4F2B-CD98-469C-9934-46BCD777322B}"/>
              </a:ext>
            </a:extLst>
          </p:cNvPr>
          <p:cNvSpPr>
            <a:spLocks noGrp="1"/>
          </p:cNvSpPr>
          <p:nvPr>
            <p:ph type="title"/>
          </p:nvPr>
        </p:nvSpPr>
        <p:spPr/>
        <p:txBody>
          <a:bodyPr/>
          <a:lstStyle/>
          <a:p>
            <a:r>
              <a:rPr lang="en-US" dirty="0"/>
              <a:t>Burns</a:t>
            </a:r>
          </a:p>
        </p:txBody>
      </p:sp>
      <p:sp>
        <p:nvSpPr>
          <p:cNvPr id="3" name="Content Placeholder 2">
            <a:extLst>
              <a:ext uri="{FF2B5EF4-FFF2-40B4-BE49-F238E27FC236}">
                <a16:creationId xmlns:a16="http://schemas.microsoft.com/office/drawing/2014/main" id="{B3631ADF-7CBB-4A67-B19E-671498D44456}"/>
              </a:ext>
            </a:extLst>
          </p:cNvPr>
          <p:cNvSpPr>
            <a:spLocks noGrp="1"/>
          </p:cNvSpPr>
          <p:nvPr>
            <p:ph idx="1"/>
          </p:nvPr>
        </p:nvSpPr>
        <p:spPr/>
        <p:txBody>
          <a:bodyPr/>
          <a:lstStyle/>
          <a:p>
            <a:pPr marL="0" indent="0">
              <a:buNone/>
            </a:pPr>
            <a:r>
              <a:rPr lang="en-US" dirty="0"/>
              <a:t>	According to the CDC, there are 300 pediatric burns daily.  Of these, 2 will succumb to their injuries…</a:t>
            </a:r>
          </a:p>
          <a:p>
            <a:pPr marL="0" indent="0">
              <a:buNone/>
            </a:pPr>
            <a:r>
              <a:rPr lang="en-US" dirty="0"/>
              <a:t>Yearly totals:</a:t>
            </a:r>
          </a:p>
          <a:p>
            <a:pPr marL="0" indent="0" algn="ctr">
              <a:buNone/>
            </a:pPr>
            <a:r>
              <a:rPr lang="en-US" dirty="0"/>
              <a:t>109,500 pediatric burns</a:t>
            </a:r>
          </a:p>
          <a:p>
            <a:pPr marL="0" indent="0" algn="ctr">
              <a:buNone/>
            </a:pPr>
            <a:r>
              <a:rPr lang="en-US" dirty="0"/>
              <a:t>730 pediatric deaths</a:t>
            </a:r>
          </a:p>
        </p:txBody>
      </p:sp>
    </p:spTree>
    <p:extLst>
      <p:ext uri="{BB962C8B-B14F-4D97-AF65-F5344CB8AC3E}">
        <p14:creationId xmlns:p14="http://schemas.microsoft.com/office/powerpoint/2010/main" val="19066005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3200 Form</a:t>
            </a:r>
          </a:p>
        </p:txBody>
      </p:sp>
      <p:sp>
        <p:nvSpPr>
          <p:cNvPr id="3" name="Content Placeholder 2"/>
          <p:cNvSpPr>
            <a:spLocks noGrp="1"/>
          </p:cNvSpPr>
          <p:nvPr>
            <p:ph idx="1"/>
          </p:nvPr>
        </p:nvSpPr>
        <p:spPr/>
        <p:txBody>
          <a:bodyPr numCol="1">
            <a:normAutofit fontScale="92500" lnSpcReduction="10000"/>
          </a:bodyPr>
          <a:lstStyle/>
          <a:p>
            <a:r>
              <a:rPr lang="en-US" dirty="0"/>
              <a:t>Form that DHS prefers to be completed for the written report</a:t>
            </a:r>
          </a:p>
          <a:p>
            <a:r>
              <a:rPr lang="en-US" dirty="0"/>
              <a:t>If more than one mandatory reporter suspects abuse/neglect, based upon the same incident, they may submit just one DHS-3200 form</a:t>
            </a:r>
          </a:p>
          <a:p>
            <a:r>
              <a:rPr lang="en-US" dirty="0"/>
              <a:t>Under the Child Protection Law, the identity of the person reporting is confidential.  Your identity is subject to disclosure only with your consent, by judicial process, or to those listed under Section 5 of the Child Protection Law (MCL 722.625)</a:t>
            </a:r>
          </a:p>
          <a:p>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3200 Form</a:t>
            </a:r>
          </a:p>
        </p:txBody>
      </p:sp>
      <p:sp>
        <p:nvSpPr>
          <p:cNvPr id="3" name="Content Placeholder 2"/>
          <p:cNvSpPr>
            <a:spLocks noGrp="1"/>
          </p:cNvSpPr>
          <p:nvPr>
            <p:ph idx="1"/>
          </p:nvPr>
        </p:nvSpPr>
        <p:spPr/>
        <p:txBody>
          <a:bodyPr numCol="1">
            <a:normAutofit fontScale="85000" lnSpcReduction="10000"/>
          </a:bodyPr>
          <a:lstStyle/>
          <a:p>
            <a:pPr algn="ctr">
              <a:buNone/>
            </a:pPr>
            <a:r>
              <a:rPr lang="en-US" dirty="0"/>
              <a:t>	The Child Protection Law requires that the written report include the following information:</a:t>
            </a:r>
          </a:p>
          <a:p>
            <a:r>
              <a:rPr lang="en-US" dirty="0"/>
              <a:t>Name of child</a:t>
            </a:r>
          </a:p>
          <a:p>
            <a:r>
              <a:rPr lang="en-US" dirty="0"/>
              <a:t>Description of abuse/neglect</a:t>
            </a:r>
          </a:p>
          <a:p>
            <a:r>
              <a:rPr lang="en-US" dirty="0"/>
              <a:t>Name(s) and address(</a:t>
            </a:r>
            <a:r>
              <a:rPr lang="en-US" dirty="0" err="1"/>
              <a:t>es</a:t>
            </a:r>
            <a:r>
              <a:rPr lang="en-US" dirty="0"/>
              <a:t>) of child’s parents/guardians</a:t>
            </a:r>
          </a:p>
          <a:p>
            <a:r>
              <a:rPr lang="en-US" dirty="0"/>
              <a:t>The person with whom the child resides</a:t>
            </a:r>
          </a:p>
          <a:p>
            <a:r>
              <a:rPr lang="en-US" dirty="0"/>
              <a:t>Child’s age</a:t>
            </a:r>
          </a:p>
          <a:p>
            <a:r>
              <a:rPr lang="en-US" dirty="0"/>
              <a:t>Other information available to the reporting person that might establish the cause of the abuse/neglect, and the manner in which the abuse/neglect </a:t>
            </a:r>
            <a:r>
              <a:rPr lang="en-US" dirty="0" err="1"/>
              <a:t>occured</a:t>
            </a: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r"/>
            <a:r>
              <a:rPr lang="en-US" dirty="0"/>
              <a:t>Civil and Criminal Liability</a:t>
            </a:r>
          </a:p>
        </p:txBody>
      </p:sp>
      <p:sp>
        <p:nvSpPr>
          <p:cNvPr id="3" name="Content Placeholder 2"/>
          <p:cNvSpPr>
            <a:spLocks noGrp="1"/>
          </p:cNvSpPr>
          <p:nvPr>
            <p:ph idx="1"/>
          </p:nvPr>
        </p:nvSpPr>
        <p:spPr/>
        <p:txBody>
          <a:bodyPr numCol="1">
            <a:normAutofit fontScale="92500" lnSpcReduction="10000"/>
          </a:bodyPr>
          <a:lstStyle/>
          <a:p>
            <a:pPr>
              <a:buNone/>
            </a:pPr>
            <a:r>
              <a:rPr lang="en-US" dirty="0"/>
              <a:t>	“Mandated reporters, who fail to file a report of suspected child abuse or neglect, </a:t>
            </a:r>
            <a:r>
              <a:rPr lang="en-US" b="1" dirty="0"/>
              <a:t>WILL BE SUBJECT </a:t>
            </a:r>
            <a:r>
              <a:rPr lang="en-US" dirty="0"/>
              <a:t>to both </a:t>
            </a:r>
            <a:r>
              <a:rPr lang="en-US" b="1" dirty="0"/>
              <a:t>CIVIL </a:t>
            </a:r>
            <a:r>
              <a:rPr lang="en-US" dirty="0"/>
              <a:t>and </a:t>
            </a:r>
            <a:r>
              <a:rPr lang="en-US" b="1" dirty="0"/>
              <a:t>CRIMINAL LIABILITY.  </a:t>
            </a:r>
            <a:r>
              <a:rPr lang="en-US" dirty="0"/>
              <a:t>In a civil action, the mandated reporter may be held liable for all damages that any person suffers due to the mandated reporters’ failure to file a report.  In a criminal action, the mandated reporter may be found </a:t>
            </a:r>
            <a:r>
              <a:rPr lang="en-US" b="1" dirty="0"/>
              <a:t>GUILTY OF A MISDEMEANOR </a:t>
            </a:r>
            <a:r>
              <a:rPr lang="en-US" dirty="0"/>
              <a:t>punishable by </a:t>
            </a:r>
            <a:r>
              <a:rPr lang="en-US" b="1" dirty="0"/>
              <a:t>IMPRISONMENT </a:t>
            </a:r>
            <a:r>
              <a:rPr lang="en-US" dirty="0"/>
              <a:t>for up to 93 days and a fine of $500.”</a:t>
            </a:r>
          </a:p>
        </p:txBody>
      </p:sp>
      <p:sp>
        <p:nvSpPr>
          <p:cNvPr id="4" name="TextBox 3"/>
          <p:cNvSpPr txBox="1"/>
          <p:nvPr/>
        </p:nvSpPr>
        <p:spPr>
          <a:xfrm>
            <a:off x="0" y="6581001"/>
            <a:ext cx="8305800" cy="276999"/>
          </a:xfrm>
          <a:prstGeom prst="rect">
            <a:avLst/>
          </a:prstGeom>
          <a:noFill/>
        </p:spPr>
        <p:txBody>
          <a:bodyPr wrap="square" numCol="1" rtlCol="0">
            <a:spAutoFit/>
          </a:bodyPr>
          <a:lstStyle/>
          <a:p>
            <a:r>
              <a:rPr lang="en-US" sz="1200" dirty="0"/>
              <a:t>http://www.michigan.gov/mdhhs/0,5885,7-339-73971_7119_50648_7193_7812-157836--,00.html</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err="1"/>
              <a:t>PeBLS</a:t>
            </a:r>
            <a:endParaRPr lang="en-US" dirty="0"/>
          </a:p>
        </p:txBody>
      </p:sp>
      <p:pic>
        <p:nvPicPr>
          <p:cNvPr id="4" name="Content Placeholder 3" descr="question-mark-images-clipart-best-9wqWVV-clipart.jpg"/>
          <p:cNvPicPr>
            <a:picLocks noGrp="1" noChangeAspect="1"/>
          </p:cNvPicPr>
          <p:nvPr>
            <p:ph idx="1"/>
          </p:nvPr>
        </p:nvPicPr>
        <p:blipFill>
          <a:blip r:embed="rId2" cstate="print"/>
          <a:stretch>
            <a:fillRect/>
          </a:stretch>
        </p:blipFill>
        <p:spPr>
          <a:xfrm>
            <a:off x="2850166" y="1752600"/>
            <a:ext cx="3443668" cy="437356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Burns</a:t>
            </a:r>
          </a:p>
        </p:txBody>
      </p:sp>
      <p:sp>
        <p:nvSpPr>
          <p:cNvPr id="3" name="Content Placeholder 2"/>
          <p:cNvSpPr>
            <a:spLocks noGrp="1"/>
          </p:cNvSpPr>
          <p:nvPr>
            <p:ph idx="1"/>
          </p:nvPr>
        </p:nvSpPr>
        <p:spPr/>
        <p:txBody>
          <a:bodyPr numCol="1"/>
          <a:lstStyle/>
          <a:p>
            <a:pPr>
              <a:buNone/>
            </a:pPr>
            <a:r>
              <a:rPr lang="en-US" dirty="0"/>
              <a:t>	The body surface area compared to mass is greater for infants and children, when compared to adults.  This can have increased effects concerning fluid loss, heat loss, shock, and airway difficulties.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Superficial Burns</a:t>
            </a:r>
          </a:p>
        </p:txBody>
      </p:sp>
      <p:sp>
        <p:nvSpPr>
          <p:cNvPr id="3" name="Content Placeholder 2"/>
          <p:cNvSpPr>
            <a:spLocks noGrp="1"/>
          </p:cNvSpPr>
          <p:nvPr>
            <p:ph idx="1"/>
          </p:nvPr>
        </p:nvSpPr>
        <p:spPr/>
        <p:txBody>
          <a:bodyPr numCol="1"/>
          <a:lstStyle/>
          <a:p>
            <a:pPr>
              <a:buNone/>
            </a:pPr>
            <a:endParaRPr lang="en-US" dirty="0"/>
          </a:p>
          <a:p>
            <a:r>
              <a:rPr lang="en-US" dirty="0"/>
              <a:t>AKA 1</a:t>
            </a:r>
            <a:r>
              <a:rPr lang="en-US" baseline="30000" dirty="0"/>
              <a:t>st</a:t>
            </a:r>
            <a:r>
              <a:rPr lang="en-US" dirty="0"/>
              <a:t> Degree </a:t>
            </a:r>
          </a:p>
          <a:p>
            <a:r>
              <a:rPr lang="en-US" dirty="0"/>
              <a:t>Only the epidermis is effected</a:t>
            </a:r>
          </a:p>
          <a:p>
            <a:r>
              <a:rPr lang="en-US" dirty="0"/>
              <a:t>Red skin</a:t>
            </a:r>
          </a:p>
          <a:p>
            <a:r>
              <a:rPr lang="en-US" dirty="0"/>
              <a:t>Painful at the site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Partial Thickness</a:t>
            </a:r>
          </a:p>
        </p:txBody>
      </p:sp>
      <p:sp>
        <p:nvSpPr>
          <p:cNvPr id="3" name="Content Placeholder 2"/>
          <p:cNvSpPr>
            <a:spLocks noGrp="1"/>
          </p:cNvSpPr>
          <p:nvPr>
            <p:ph idx="1"/>
          </p:nvPr>
        </p:nvSpPr>
        <p:spPr/>
        <p:txBody>
          <a:bodyPr numCol="1"/>
          <a:lstStyle/>
          <a:p>
            <a:endParaRPr lang="en-US" dirty="0"/>
          </a:p>
          <a:p>
            <a:r>
              <a:rPr lang="en-US" dirty="0"/>
              <a:t>AKA 2</a:t>
            </a:r>
            <a:r>
              <a:rPr lang="en-US" baseline="30000" dirty="0"/>
              <a:t>nd</a:t>
            </a:r>
            <a:r>
              <a:rPr lang="en-US" dirty="0"/>
              <a:t> Degree </a:t>
            </a:r>
          </a:p>
          <a:p>
            <a:r>
              <a:rPr lang="en-US" dirty="0"/>
              <a:t>The epidermis and the dermis are effected</a:t>
            </a:r>
          </a:p>
          <a:p>
            <a:r>
              <a:rPr lang="en-US" dirty="0"/>
              <a:t>Blisters</a:t>
            </a:r>
          </a:p>
          <a:p>
            <a:r>
              <a:rPr lang="en-US" dirty="0"/>
              <a:t>Intense pain</a:t>
            </a:r>
          </a:p>
          <a:p>
            <a:r>
              <a:rPr lang="en-US" dirty="0"/>
              <a:t>White to red skin</a:t>
            </a:r>
          </a:p>
          <a:p>
            <a:r>
              <a:rPr lang="en-US" dirty="0"/>
              <a:t>Moist and mottled skin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Full Thickness </a:t>
            </a:r>
          </a:p>
        </p:txBody>
      </p:sp>
      <p:sp>
        <p:nvSpPr>
          <p:cNvPr id="3" name="Content Placeholder 2"/>
          <p:cNvSpPr>
            <a:spLocks noGrp="1"/>
          </p:cNvSpPr>
          <p:nvPr>
            <p:ph idx="1"/>
          </p:nvPr>
        </p:nvSpPr>
        <p:spPr/>
        <p:txBody>
          <a:bodyPr numCol="1"/>
          <a:lstStyle/>
          <a:p>
            <a:endParaRPr lang="en-US" dirty="0"/>
          </a:p>
          <a:p>
            <a:r>
              <a:rPr lang="en-US" dirty="0"/>
              <a:t>AKA 3</a:t>
            </a:r>
            <a:r>
              <a:rPr lang="en-US" baseline="30000" dirty="0"/>
              <a:t>rd</a:t>
            </a:r>
            <a:r>
              <a:rPr lang="en-US" dirty="0"/>
              <a:t> Degree</a:t>
            </a:r>
          </a:p>
          <a:p>
            <a:r>
              <a:rPr lang="en-US" dirty="0"/>
              <a:t>The epidermis, dermis, and subcutaneous layers are effected</a:t>
            </a:r>
          </a:p>
          <a:p>
            <a:r>
              <a:rPr lang="en-US" dirty="0"/>
              <a:t>Charring, dark brown, or white skin</a:t>
            </a:r>
          </a:p>
          <a:p>
            <a:r>
              <a:rPr lang="en-US" dirty="0"/>
              <a:t> Skin may be hard to the touch</a:t>
            </a:r>
          </a:p>
          <a:p>
            <a:r>
              <a:rPr lang="en-US" dirty="0"/>
              <a:t>Little or no pain centrally, pain may be present at the periphery of the burn</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Rule of Nines</a:t>
            </a:r>
          </a:p>
        </p:txBody>
      </p:sp>
      <p:pic>
        <p:nvPicPr>
          <p:cNvPr id="4" name="Content Placeholder 3" descr="ruleof9's.jpg"/>
          <p:cNvPicPr>
            <a:picLocks noGrp="1" noChangeAspect="1"/>
          </p:cNvPicPr>
          <p:nvPr>
            <p:ph idx="1"/>
          </p:nvPr>
        </p:nvPicPr>
        <p:blipFill>
          <a:blip r:embed="rId2" cstate="print"/>
          <a:stretch>
            <a:fillRect/>
          </a:stretch>
        </p:blipFill>
        <p:spPr>
          <a:xfrm>
            <a:off x="1752600" y="1600200"/>
            <a:ext cx="5410200" cy="48006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0C89B-56D0-4A9F-A391-7FAD88A1FA3E}"/>
              </a:ext>
            </a:extLst>
          </p:cNvPr>
          <p:cNvSpPr>
            <a:spLocks noGrp="1"/>
          </p:cNvSpPr>
          <p:nvPr>
            <p:ph type="title"/>
          </p:nvPr>
        </p:nvSpPr>
        <p:spPr/>
        <p:txBody>
          <a:bodyPr/>
          <a:lstStyle/>
          <a:p>
            <a:r>
              <a:rPr lang="en-US" dirty="0"/>
              <a:t>Rule of Palm</a:t>
            </a:r>
          </a:p>
        </p:txBody>
      </p:sp>
      <p:pic>
        <p:nvPicPr>
          <p:cNvPr id="4" name="Content Placeholder 3">
            <a:extLst>
              <a:ext uri="{FF2B5EF4-FFF2-40B4-BE49-F238E27FC236}">
                <a16:creationId xmlns:a16="http://schemas.microsoft.com/office/drawing/2014/main" id="{50AB463E-7B90-4AB7-A17A-5CEF3CBC82A5}"/>
              </a:ext>
            </a:extLst>
          </p:cNvPr>
          <p:cNvPicPr>
            <a:picLocks noGrp="1" noChangeAspect="1"/>
          </p:cNvPicPr>
          <p:nvPr>
            <p:ph idx="1"/>
          </p:nvPr>
        </p:nvPicPr>
        <p:blipFill>
          <a:blip r:embed="rId2"/>
          <a:stretch>
            <a:fillRect/>
          </a:stretch>
        </p:blipFill>
        <p:spPr>
          <a:xfrm>
            <a:off x="3048000" y="2133600"/>
            <a:ext cx="2743199" cy="3276600"/>
          </a:xfrm>
          <a:prstGeom prst="rect">
            <a:avLst/>
          </a:prstGeom>
        </p:spPr>
      </p:pic>
    </p:spTree>
    <p:extLst>
      <p:ext uri="{BB962C8B-B14F-4D97-AF65-F5344CB8AC3E}">
        <p14:creationId xmlns:p14="http://schemas.microsoft.com/office/powerpoint/2010/main" val="3070535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DF06-DA40-4CA4-A599-BA02A248E07F}"/>
              </a:ext>
            </a:extLst>
          </p:cNvPr>
          <p:cNvSpPr>
            <a:spLocks noGrp="1"/>
          </p:cNvSpPr>
          <p:nvPr>
            <p:ph type="title"/>
          </p:nvPr>
        </p:nvSpPr>
        <p:spPr/>
        <p:txBody>
          <a:bodyPr/>
          <a:lstStyle/>
          <a:p>
            <a:r>
              <a:rPr lang="en-US" dirty="0"/>
              <a:t>Lund and Browder</a:t>
            </a:r>
          </a:p>
        </p:txBody>
      </p:sp>
      <p:pic>
        <p:nvPicPr>
          <p:cNvPr id="4" name="Content Placeholder 3">
            <a:extLst>
              <a:ext uri="{FF2B5EF4-FFF2-40B4-BE49-F238E27FC236}">
                <a16:creationId xmlns:a16="http://schemas.microsoft.com/office/drawing/2014/main" id="{988D5C81-1484-47A7-8D9F-9B160CB24AB4}"/>
              </a:ext>
            </a:extLst>
          </p:cNvPr>
          <p:cNvPicPr>
            <a:picLocks noGrp="1" noChangeAspect="1"/>
          </p:cNvPicPr>
          <p:nvPr>
            <p:ph idx="1"/>
          </p:nvPr>
        </p:nvPicPr>
        <p:blipFill>
          <a:blip r:embed="rId2"/>
          <a:stretch>
            <a:fillRect/>
          </a:stretch>
        </p:blipFill>
        <p:spPr>
          <a:xfrm>
            <a:off x="457200" y="1805781"/>
            <a:ext cx="8229600" cy="4114800"/>
          </a:xfrm>
          <a:prstGeom prst="rect">
            <a:avLst/>
          </a:prstGeom>
        </p:spPr>
      </p:pic>
    </p:spTree>
    <p:extLst>
      <p:ext uri="{BB962C8B-B14F-4D97-AF65-F5344CB8AC3E}">
        <p14:creationId xmlns:p14="http://schemas.microsoft.com/office/powerpoint/2010/main" val="3205913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Burn Classifications </a:t>
            </a:r>
          </a:p>
        </p:txBody>
      </p:sp>
      <p:pic>
        <p:nvPicPr>
          <p:cNvPr id="4" name="Content Placeholder 3">
            <a:extLst>
              <a:ext uri="{FF2B5EF4-FFF2-40B4-BE49-F238E27FC236}">
                <a16:creationId xmlns:a16="http://schemas.microsoft.com/office/drawing/2014/main" id="{29C081D3-A301-4053-8D42-C0000BC4B528}"/>
              </a:ext>
            </a:extLst>
          </p:cNvPr>
          <p:cNvPicPr>
            <a:picLocks noGrp="1" noChangeAspect="1"/>
          </p:cNvPicPr>
          <p:nvPr>
            <p:ph idx="1"/>
          </p:nvPr>
        </p:nvPicPr>
        <p:blipFill>
          <a:blip r:embed="rId2"/>
          <a:stretch>
            <a:fillRect/>
          </a:stretch>
        </p:blipFill>
        <p:spPr>
          <a:xfrm>
            <a:off x="609600" y="1600200"/>
            <a:ext cx="8001000" cy="45259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Objectives</a:t>
            </a:r>
          </a:p>
        </p:txBody>
      </p:sp>
      <p:sp>
        <p:nvSpPr>
          <p:cNvPr id="3" name="Content Placeholder 2"/>
          <p:cNvSpPr>
            <a:spLocks noGrp="1"/>
          </p:cNvSpPr>
          <p:nvPr>
            <p:ph idx="1"/>
          </p:nvPr>
        </p:nvSpPr>
        <p:spPr/>
        <p:txBody>
          <a:bodyPr numCol="1">
            <a:normAutofit lnSpcReduction="10000"/>
          </a:bodyPr>
          <a:lstStyle/>
          <a:p>
            <a:r>
              <a:rPr lang="en-US" sz="3000" dirty="0"/>
              <a:t>Define Pediatric Age Classifications</a:t>
            </a:r>
          </a:p>
          <a:p>
            <a:r>
              <a:rPr lang="en-US" sz="3000" dirty="0"/>
              <a:t>Review of Injury Prevention</a:t>
            </a:r>
          </a:p>
          <a:p>
            <a:r>
              <a:rPr lang="en-US" sz="3000" dirty="0"/>
              <a:t>Review of Pediatric:</a:t>
            </a:r>
          </a:p>
          <a:p>
            <a:pPr lvl="1"/>
            <a:r>
              <a:rPr lang="en-US" sz="2600" dirty="0"/>
              <a:t> </a:t>
            </a:r>
            <a:r>
              <a:rPr lang="en-US" sz="2400" dirty="0"/>
              <a:t>Burns	</a:t>
            </a:r>
          </a:p>
          <a:p>
            <a:pPr lvl="1"/>
            <a:r>
              <a:rPr lang="en-US" sz="2400" dirty="0"/>
              <a:t>Poisoning </a:t>
            </a:r>
          </a:p>
          <a:p>
            <a:pPr lvl="1"/>
            <a:r>
              <a:rPr lang="en-US" sz="2400" dirty="0"/>
              <a:t>Drowning</a:t>
            </a:r>
          </a:p>
          <a:p>
            <a:pPr lvl="1"/>
            <a:r>
              <a:rPr lang="en-US" sz="2400" dirty="0"/>
              <a:t> Playground Safety</a:t>
            </a:r>
          </a:p>
          <a:p>
            <a:pPr lvl="1"/>
            <a:r>
              <a:rPr lang="en-US" sz="2400" dirty="0"/>
              <a:t> Sports Safety</a:t>
            </a:r>
          </a:p>
          <a:p>
            <a:pPr lvl="1"/>
            <a:r>
              <a:rPr lang="en-US" sz="2400" dirty="0"/>
              <a:t> Falls</a:t>
            </a:r>
          </a:p>
          <a:p>
            <a:pPr lvl="1"/>
            <a:r>
              <a:rPr lang="en-US" sz="2400" dirty="0"/>
              <a:t> Road Traffic Safety</a:t>
            </a:r>
          </a:p>
          <a:p>
            <a:endParaRPr lang="en-US"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NEMMCA 3-5 pg 1</a:t>
            </a:r>
          </a:p>
        </p:txBody>
      </p:sp>
      <p:pic>
        <p:nvPicPr>
          <p:cNvPr id="4" name="Content Placeholder 3" descr="burn rx.JPG"/>
          <p:cNvPicPr>
            <a:picLocks noGrp="1" noChangeAspect="1"/>
          </p:cNvPicPr>
          <p:nvPr>
            <p:ph idx="1"/>
          </p:nvPr>
        </p:nvPicPr>
        <p:blipFill>
          <a:blip r:embed="rId2" cstate="print"/>
          <a:stretch>
            <a:fillRect/>
          </a:stretch>
        </p:blipFill>
        <p:spPr>
          <a:xfrm>
            <a:off x="457200" y="2362200"/>
            <a:ext cx="8229600" cy="28956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1EF4-198A-47A3-9307-D59F91830576}"/>
              </a:ext>
            </a:extLst>
          </p:cNvPr>
          <p:cNvSpPr>
            <a:spLocks noGrp="1"/>
          </p:cNvSpPr>
          <p:nvPr>
            <p:ph type="title"/>
          </p:nvPr>
        </p:nvSpPr>
        <p:spPr/>
        <p:txBody>
          <a:bodyPr/>
          <a:lstStyle/>
          <a:p>
            <a:r>
              <a:rPr lang="en-US" dirty="0"/>
              <a:t>Primary Burn Prevention</a:t>
            </a:r>
          </a:p>
        </p:txBody>
      </p:sp>
      <p:sp>
        <p:nvSpPr>
          <p:cNvPr id="3" name="Content Placeholder 2">
            <a:extLst>
              <a:ext uri="{FF2B5EF4-FFF2-40B4-BE49-F238E27FC236}">
                <a16:creationId xmlns:a16="http://schemas.microsoft.com/office/drawing/2014/main" id="{3092B9F8-D8B2-454A-AD19-EC166B715316}"/>
              </a:ext>
            </a:extLst>
          </p:cNvPr>
          <p:cNvSpPr>
            <a:spLocks noGrp="1"/>
          </p:cNvSpPr>
          <p:nvPr>
            <p:ph idx="1"/>
          </p:nvPr>
        </p:nvSpPr>
        <p:spPr/>
        <p:txBody>
          <a:bodyPr/>
          <a:lstStyle/>
          <a:p>
            <a:r>
              <a:rPr lang="en-US" dirty="0"/>
              <a:t>Be “ALARMED”</a:t>
            </a:r>
          </a:p>
          <a:p>
            <a:pPr lvl="1"/>
            <a:r>
              <a:rPr lang="en-US" dirty="0"/>
              <a:t>Change your time, Change your Batteries</a:t>
            </a:r>
          </a:p>
          <a:p>
            <a:pPr marL="457200" lvl="1" indent="0">
              <a:buNone/>
            </a:pPr>
            <a:endParaRPr lang="en-US" dirty="0"/>
          </a:p>
          <a:p>
            <a:pPr lvl="1"/>
            <a:endParaRPr lang="en-US" dirty="0"/>
          </a:p>
        </p:txBody>
      </p:sp>
      <p:pic>
        <p:nvPicPr>
          <p:cNvPr id="4" name="Picture 3">
            <a:extLst>
              <a:ext uri="{FF2B5EF4-FFF2-40B4-BE49-F238E27FC236}">
                <a16:creationId xmlns:a16="http://schemas.microsoft.com/office/drawing/2014/main" id="{BE6D7324-9680-4B7C-A4AE-33808EF3E694}"/>
              </a:ext>
            </a:extLst>
          </p:cNvPr>
          <p:cNvPicPr>
            <a:picLocks noChangeAspect="1"/>
          </p:cNvPicPr>
          <p:nvPr/>
        </p:nvPicPr>
        <p:blipFill>
          <a:blip r:embed="rId2"/>
          <a:stretch>
            <a:fillRect/>
          </a:stretch>
        </p:blipFill>
        <p:spPr>
          <a:xfrm>
            <a:off x="2057400" y="3048000"/>
            <a:ext cx="5029200" cy="2647950"/>
          </a:xfrm>
          <a:prstGeom prst="rect">
            <a:avLst/>
          </a:prstGeom>
        </p:spPr>
      </p:pic>
    </p:spTree>
    <p:extLst>
      <p:ext uri="{BB962C8B-B14F-4D97-AF65-F5344CB8AC3E}">
        <p14:creationId xmlns:p14="http://schemas.microsoft.com/office/powerpoint/2010/main" val="229555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1EF4-198A-47A3-9307-D59F91830576}"/>
              </a:ext>
            </a:extLst>
          </p:cNvPr>
          <p:cNvSpPr>
            <a:spLocks noGrp="1"/>
          </p:cNvSpPr>
          <p:nvPr>
            <p:ph type="title"/>
          </p:nvPr>
        </p:nvSpPr>
        <p:spPr/>
        <p:txBody>
          <a:bodyPr/>
          <a:lstStyle/>
          <a:p>
            <a:r>
              <a:rPr lang="en-US" dirty="0"/>
              <a:t>Primary Burn Prevention</a:t>
            </a:r>
          </a:p>
        </p:txBody>
      </p:sp>
      <p:sp>
        <p:nvSpPr>
          <p:cNvPr id="3" name="Content Placeholder 2">
            <a:extLst>
              <a:ext uri="{FF2B5EF4-FFF2-40B4-BE49-F238E27FC236}">
                <a16:creationId xmlns:a16="http://schemas.microsoft.com/office/drawing/2014/main" id="{3092B9F8-D8B2-454A-AD19-EC166B715316}"/>
              </a:ext>
            </a:extLst>
          </p:cNvPr>
          <p:cNvSpPr>
            <a:spLocks noGrp="1"/>
          </p:cNvSpPr>
          <p:nvPr>
            <p:ph idx="1"/>
          </p:nvPr>
        </p:nvSpPr>
        <p:spPr/>
        <p:txBody>
          <a:bodyPr/>
          <a:lstStyle/>
          <a:p>
            <a:r>
              <a:rPr lang="en-US" dirty="0"/>
              <a:t>Close before you Doze</a:t>
            </a:r>
          </a:p>
          <a:p>
            <a:pPr lvl="1"/>
            <a:r>
              <a:rPr lang="en-US" dirty="0">
                <a:hlinkClick r:id="rId2"/>
              </a:rPr>
              <a:t>https://www.erieinsurance.com/blog/close-before-you-doze#:~:text=Close%20Before%20You%20Doze,-See%20the%20Dramatic&amp;text=Here's%20why%20it%20works%3A%20Fires,fire%20extinguisher%20nearby%20can%20help.</a:t>
            </a:r>
            <a:endParaRPr lang="en-US" dirty="0"/>
          </a:p>
        </p:txBody>
      </p:sp>
    </p:spTree>
    <p:extLst>
      <p:ext uri="{BB962C8B-B14F-4D97-AF65-F5344CB8AC3E}">
        <p14:creationId xmlns:p14="http://schemas.microsoft.com/office/powerpoint/2010/main" val="1974490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1EF4-198A-47A3-9307-D59F91830576}"/>
              </a:ext>
            </a:extLst>
          </p:cNvPr>
          <p:cNvSpPr>
            <a:spLocks noGrp="1"/>
          </p:cNvSpPr>
          <p:nvPr>
            <p:ph type="title"/>
          </p:nvPr>
        </p:nvSpPr>
        <p:spPr/>
        <p:txBody>
          <a:bodyPr/>
          <a:lstStyle/>
          <a:p>
            <a:r>
              <a:rPr lang="en-US" dirty="0"/>
              <a:t>Primary Burn Prevention</a:t>
            </a:r>
          </a:p>
        </p:txBody>
      </p:sp>
      <p:sp>
        <p:nvSpPr>
          <p:cNvPr id="3" name="Content Placeholder 2">
            <a:extLst>
              <a:ext uri="{FF2B5EF4-FFF2-40B4-BE49-F238E27FC236}">
                <a16:creationId xmlns:a16="http://schemas.microsoft.com/office/drawing/2014/main" id="{3092B9F8-D8B2-454A-AD19-EC166B715316}"/>
              </a:ext>
            </a:extLst>
          </p:cNvPr>
          <p:cNvSpPr>
            <a:spLocks noGrp="1"/>
          </p:cNvSpPr>
          <p:nvPr>
            <p:ph idx="1"/>
          </p:nvPr>
        </p:nvSpPr>
        <p:spPr/>
        <p:txBody>
          <a:bodyPr/>
          <a:lstStyle/>
          <a:p>
            <a:r>
              <a:rPr lang="en-US" dirty="0"/>
              <a:t>Have an escape plan in place, and PRACTICE makes perfect!</a:t>
            </a:r>
          </a:p>
          <a:p>
            <a:pPr lvl="1"/>
            <a:r>
              <a:rPr lang="en-US" dirty="0">
                <a:hlinkClick r:id="rId2"/>
              </a:rPr>
              <a:t>https://www.nfpa.org//-/media/Files/FPW/Educate/2019/FPW19Grid.pdf</a:t>
            </a:r>
            <a:endParaRPr lang="en-US" dirty="0"/>
          </a:p>
          <a:p>
            <a:pPr lvl="1"/>
            <a:endParaRPr lang="en-US" dirty="0"/>
          </a:p>
        </p:txBody>
      </p:sp>
    </p:spTree>
    <p:extLst>
      <p:ext uri="{BB962C8B-B14F-4D97-AF65-F5344CB8AC3E}">
        <p14:creationId xmlns:p14="http://schemas.microsoft.com/office/powerpoint/2010/main" val="1046860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1EF4-198A-47A3-9307-D59F91830576}"/>
              </a:ext>
            </a:extLst>
          </p:cNvPr>
          <p:cNvSpPr>
            <a:spLocks noGrp="1"/>
          </p:cNvSpPr>
          <p:nvPr>
            <p:ph type="title"/>
          </p:nvPr>
        </p:nvSpPr>
        <p:spPr/>
        <p:txBody>
          <a:bodyPr/>
          <a:lstStyle/>
          <a:p>
            <a:r>
              <a:rPr lang="en-US" dirty="0"/>
              <a:t>Primary Burn Prevention</a:t>
            </a:r>
          </a:p>
        </p:txBody>
      </p:sp>
      <p:sp>
        <p:nvSpPr>
          <p:cNvPr id="3" name="Content Placeholder 2">
            <a:extLst>
              <a:ext uri="{FF2B5EF4-FFF2-40B4-BE49-F238E27FC236}">
                <a16:creationId xmlns:a16="http://schemas.microsoft.com/office/drawing/2014/main" id="{3092B9F8-D8B2-454A-AD19-EC166B715316}"/>
              </a:ext>
            </a:extLst>
          </p:cNvPr>
          <p:cNvSpPr>
            <a:spLocks noGrp="1"/>
          </p:cNvSpPr>
          <p:nvPr>
            <p:ph idx="1"/>
          </p:nvPr>
        </p:nvSpPr>
        <p:spPr/>
        <p:txBody>
          <a:bodyPr/>
          <a:lstStyle/>
          <a:p>
            <a:r>
              <a:rPr lang="en-US" dirty="0"/>
              <a:t>Cook with Care</a:t>
            </a:r>
          </a:p>
          <a:p>
            <a:pPr lvl="1"/>
            <a:endParaRPr lang="en-US" dirty="0"/>
          </a:p>
          <a:p>
            <a:pPr lvl="1"/>
            <a:endParaRPr lang="en-US" dirty="0"/>
          </a:p>
        </p:txBody>
      </p:sp>
      <p:pic>
        <p:nvPicPr>
          <p:cNvPr id="4" name="Picture 3">
            <a:extLst>
              <a:ext uri="{FF2B5EF4-FFF2-40B4-BE49-F238E27FC236}">
                <a16:creationId xmlns:a16="http://schemas.microsoft.com/office/drawing/2014/main" id="{6C495DCE-05A4-4522-BA16-50B79DEFF236}"/>
              </a:ext>
            </a:extLst>
          </p:cNvPr>
          <p:cNvPicPr>
            <a:picLocks noChangeAspect="1"/>
          </p:cNvPicPr>
          <p:nvPr/>
        </p:nvPicPr>
        <p:blipFill>
          <a:blip r:embed="rId2"/>
          <a:stretch>
            <a:fillRect/>
          </a:stretch>
        </p:blipFill>
        <p:spPr>
          <a:xfrm>
            <a:off x="838200" y="3069430"/>
            <a:ext cx="2514600" cy="1676400"/>
          </a:xfrm>
          <a:prstGeom prst="rect">
            <a:avLst/>
          </a:prstGeom>
        </p:spPr>
      </p:pic>
      <p:pic>
        <p:nvPicPr>
          <p:cNvPr id="5" name="Picture 4">
            <a:extLst>
              <a:ext uri="{FF2B5EF4-FFF2-40B4-BE49-F238E27FC236}">
                <a16:creationId xmlns:a16="http://schemas.microsoft.com/office/drawing/2014/main" id="{03C94DF0-39CB-408B-B7CB-FE10AB23621B}"/>
              </a:ext>
            </a:extLst>
          </p:cNvPr>
          <p:cNvPicPr>
            <a:picLocks noChangeAspect="1"/>
          </p:cNvPicPr>
          <p:nvPr/>
        </p:nvPicPr>
        <p:blipFill>
          <a:blip r:embed="rId3"/>
          <a:stretch>
            <a:fillRect/>
          </a:stretch>
        </p:blipFill>
        <p:spPr>
          <a:xfrm>
            <a:off x="5791202" y="2845592"/>
            <a:ext cx="2152650" cy="2124075"/>
          </a:xfrm>
          <a:prstGeom prst="rect">
            <a:avLst/>
          </a:prstGeom>
        </p:spPr>
      </p:pic>
    </p:spTree>
    <p:extLst>
      <p:ext uri="{BB962C8B-B14F-4D97-AF65-F5344CB8AC3E}">
        <p14:creationId xmlns:p14="http://schemas.microsoft.com/office/powerpoint/2010/main" val="154549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1EF4-198A-47A3-9307-D59F91830576}"/>
              </a:ext>
            </a:extLst>
          </p:cNvPr>
          <p:cNvSpPr>
            <a:spLocks noGrp="1"/>
          </p:cNvSpPr>
          <p:nvPr>
            <p:ph type="title"/>
          </p:nvPr>
        </p:nvSpPr>
        <p:spPr/>
        <p:txBody>
          <a:bodyPr/>
          <a:lstStyle/>
          <a:p>
            <a:r>
              <a:rPr lang="en-US" dirty="0"/>
              <a:t>Primary Burn Prevention</a:t>
            </a:r>
          </a:p>
        </p:txBody>
      </p:sp>
      <p:sp>
        <p:nvSpPr>
          <p:cNvPr id="3" name="Content Placeholder 2">
            <a:extLst>
              <a:ext uri="{FF2B5EF4-FFF2-40B4-BE49-F238E27FC236}">
                <a16:creationId xmlns:a16="http://schemas.microsoft.com/office/drawing/2014/main" id="{3092B9F8-D8B2-454A-AD19-EC166B715316}"/>
              </a:ext>
            </a:extLst>
          </p:cNvPr>
          <p:cNvSpPr>
            <a:spLocks noGrp="1"/>
          </p:cNvSpPr>
          <p:nvPr>
            <p:ph idx="1"/>
          </p:nvPr>
        </p:nvSpPr>
        <p:spPr/>
        <p:txBody>
          <a:bodyPr/>
          <a:lstStyle/>
          <a:p>
            <a:r>
              <a:rPr lang="en-US" dirty="0"/>
              <a:t>Check the Hot Water Heater Temperature</a:t>
            </a:r>
          </a:p>
          <a:p>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0D598CFA-C409-49F1-95D8-B66EEDA07AFA}"/>
              </a:ext>
            </a:extLst>
          </p:cNvPr>
          <p:cNvPicPr>
            <a:picLocks noChangeAspect="1"/>
          </p:cNvPicPr>
          <p:nvPr/>
        </p:nvPicPr>
        <p:blipFill>
          <a:blip r:embed="rId2"/>
          <a:stretch>
            <a:fillRect/>
          </a:stretch>
        </p:blipFill>
        <p:spPr>
          <a:xfrm>
            <a:off x="0" y="2133600"/>
            <a:ext cx="9067800" cy="4419600"/>
          </a:xfrm>
          <a:prstGeom prst="rect">
            <a:avLst/>
          </a:prstGeom>
        </p:spPr>
      </p:pic>
    </p:spTree>
    <p:extLst>
      <p:ext uri="{BB962C8B-B14F-4D97-AF65-F5344CB8AC3E}">
        <p14:creationId xmlns:p14="http://schemas.microsoft.com/office/powerpoint/2010/main" val="336210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39AE-09AF-4C9B-B1D4-76B04ABA3A1E}"/>
              </a:ext>
            </a:extLst>
          </p:cNvPr>
          <p:cNvSpPr>
            <a:spLocks noGrp="1"/>
          </p:cNvSpPr>
          <p:nvPr>
            <p:ph type="title"/>
          </p:nvPr>
        </p:nvSpPr>
        <p:spPr/>
        <p:txBody>
          <a:bodyPr/>
          <a:lstStyle/>
          <a:p>
            <a:r>
              <a:rPr lang="en-US" dirty="0"/>
              <a:t>Primary Burn Prevention</a:t>
            </a:r>
          </a:p>
        </p:txBody>
      </p:sp>
      <p:pic>
        <p:nvPicPr>
          <p:cNvPr id="4" name="Content Placeholder 3">
            <a:extLst>
              <a:ext uri="{FF2B5EF4-FFF2-40B4-BE49-F238E27FC236}">
                <a16:creationId xmlns:a16="http://schemas.microsoft.com/office/drawing/2014/main" id="{809BA71F-617E-4D51-ADD6-94B1AE0BB269}"/>
              </a:ext>
            </a:extLst>
          </p:cNvPr>
          <p:cNvPicPr>
            <a:picLocks noGrp="1" noChangeAspect="1"/>
          </p:cNvPicPr>
          <p:nvPr>
            <p:ph idx="1"/>
          </p:nvPr>
        </p:nvPicPr>
        <p:blipFill>
          <a:blip r:embed="rId2"/>
          <a:stretch>
            <a:fillRect/>
          </a:stretch>
        </p:blipFill>
        <p:spPr>
          <a:xfrm>
            <a:off x="609600" y="1600200"/>
            <a:ext cx="4408274" cy="4525963"/>
          </a:xfrm>
          <a:prstGeom prst="rect">
            <a:avLst/>
          </a:prstGeom>
        </p:spPr>
      </p:pic>
      <p:pic>
        <p:nvPicPr>
          <p:cNvPr id="5" name="Picture 4">
            <a:extLst>
              <a:ext uri="{FF2B5EF4-FFF2-40B4-BE49-F238E27FC236}">
                <a16:creationId xmlns:a16="http://schemas.microsoft.com/office/drawing/2014/main" id="{8F4552A3-79FD-4588-90FA-A356532D44D9}"/>
              </a:ext>
            </a:extLst>
          </p:cNvPr>
          <p:cNvPicPr>
            <a:picLocks noChangeAspect="1"/>
          </p:cNvPicPr>
          <p:nvPr/>
        </p:nvPicPr>
        <p:blipFill>
          <a:blip r:embed="rId3"/>
          <a:stretch>
            <a:fillRect/>
          </a:stretch>
        </p:blipFill>
        <p:spPr>
          <a:xfrm>
            <a:off x="1524000" y="1523999"/>
            <a:ext cx="5638800" cy="4602163"/>
          </a:xfrm>
          <a:prstGeom prst="rect">
            <a:avLst/>
          </a:prstGeom>
        </p:spPr>
      </p:pic>
      <p:pic>
        <p:nvPicPr>
          <p:cNvPr id="6" name="Picture 5">
            <a:extLst>
              <a:ext uri="{FF2B5EF4-FFF2-40B4-BE49-F238E27FC236}">
                <a16:creationId xmlns:a16="http://schemas.microsoft.com/office/drawing/2014/main" id="{C8BD76FD-F55A-4406-B557-CF2DAF77B368}"/>
              </a:ext>
            </a:extLst>
          </p:cNvPr>
          <p:cNvPicPr>
            <a:picLocks noChangeAspect="1"/>
          </p:cNvPicPr>
          <p:nvPr/>
        </p:nvPicPr>
        <p:blipFill>
          <a:blip r:embed="rId4"/>
          <a:stretch>
            <a:fillRect/>
          </a:stretch>
        </p:blipFill>
        <p:spPr>
          <a:xfrm>
            <a:off x="2514600" y="1523999"/>
            <a:ext cx="5791200" cy="4602163"/>
          </a:xfrm>
          <a:prstGeom prst="rect">
            <a:avLst/>
          </a:prstGeom>
        </p:spPr>
      </p:pic>
    </p:spTree>
    <p:extLst>
      <p:ext uri="{BB962C8B-B14F-4D97-AF65-F5344CB8AC3E}">
        <p14:creationId xmlns:p14="http://schemas.microsoft.com/office/powerpoint/2010/main" val="75449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1EF4-198A-47A3-9307-D59F91830576}"/>
              </a:ext>
            </a:extLst>
          </p:cNvPr>
          <p:cNvSpPr>
            <a:spLocks noGrp="1"/>
          </p:cNvSpPr>
          <p:nvPr>
            <p:ph type="title"/>
          </p:nvPr>
        </p:nvSpPr>
        <p:spPr/>
        <p:txBody>
          <a:bodyPr/>
          <a:lstStyle/>
          <a:p>
            <a:r>
              <a:rPr lang="en-US" dirty="0"/>
              <a:t>Secondary Burn Prevention</a:t>
            </a:r>
          </a:p>
        </p:txBody>
      </p:sp>
      <p:sp>
        <p:nvSpPr>
          <p:cNvPr id="3" name="Content Placeholder 2">
            <a:extLst>
              <a:ext uri="{FF2B5EF4-FFF2-40B4-BE49-F238E27FC236}">
                <a16:creationId xmlns:a16="http://schemas.microsoft.com/office/drawing/2014/main" id="{3092B9F8-D8B2-454A-AD19-EC166B715316}"/>
              </a:ext>
            </a:extLst>
          </p:cNvPr>
          <p:cNvSpPr>
            <a:spLocks noGrp="1"/>
          </p:cNvSpPr>
          <p:nvPr>
            <p:ph idx="1"/>
          </p:nvPr>
        </p:nvSpPr>
        <p:spPr/>
        <p:txBody>
          <a:bodyPr>
            <a:normAutofit lnSpcReduction="10000"/>
          </a:bodyPr>
          <a:lstStyle/>
          <a:p>
            <a:r>
              <a:rPr lang="en-US" dirty="0"/>
              <a:t>First Aid Education</a:t>
            </a:r>
          </a:p>
          <a:p>
            <a:pPr lvl="1"/>
            <a:r>
              <a:rPr lang="en-US" dirty="0"/>
              <a:t>Lay person education for burn management</a:t>
            </a:r>
          </a:p>
          <a:p>
            <a:r>
              <a:rPr lang="en-US" dirty="0"/>
              <a:t>Optimal Prehospital and Hospital Care</a:t>
            </a:r>
          </a:p>
          <a:p>
            <a:pPr lvl="1"/>
            <a:r>
              <a:rPr lang="en-US" dirty="0"/>
              <a:t>Prevent Shock and Respiratory Compromise</a:t>
            </a:r>
          </a:p>
          <a:p>
            <a:pPr lvl="1"/>
            <a:r>
              <a:rPr lang="en-US" dirty="0"/>
              <a:t>Use Due diligence to minimalize infection</a:t>
            </a:r>
          </a:p>
          <a:p>
            <a:pPr lvl="1"/>
            <a:r>
              <a:rPr lang="en-US" dirty="0"/>
              <a:t>Assure adequate nutrition for the patient</a:t>
            </a:r>
          </a:p>
          <a:p>
            <a:pPr marL="457200" lvl="1" indent="0">
              <a:buNone/>
            </a:pPr>
            <a:r>
              <a:rPr lang="en-US" dirty="0"/>
              <a:t>*</a:t>
            </a:r>
            <a:r>
              <a:rPr lang="en-US" b="1" dirty="0"/>
              <a:t>Both</a:t>
            </a:r>
            <a:r>
              <a:rPr lang="en-US" dirty="0"/>
              <a:t> pre-hospital and hospital care play an important role in the management of burn patients by preventing deaths and disability.</a:t>
            </a:r>
          </a:p>
          <a:p>
            <a:pPr lvl="1"/>
            <a:endParaRPr lang="en-US" dirty="0"/>
          </a:p>
        </p:txBody>
      </p:sp>
    </p:spTree>
    <p:extLst>
      <p:ext uri="{BB962C8B-B14F-4D97-AF65-F5344CB8AC3E}">
        <p14:creationId xmlns:p14="http://schemas.microsoft.com/office/powerpoint/2010/main" val="386749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000"/>
                                        <p:tgtEl>
                                          <p:spTgt spid="3">
                                            <p:txEl>
                                              <p:pRg st="6" end="6"/>
                                            </p:txEl>
                                          </p:spTgt>
                                        </p:tgtEl>
                                      </p:cBhvr>
                                    </p:animEffect>
                                    <p:anim calcmode="lin" valueType="num">
                                      <p:cBhvr>
                                        <p:cTn id="36"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1EF4-198A-47A3-9307-D59F91830576}"/>
              </a:ext>
            </a:extLst>
          </p:cNvPr>
          <p:cNvSpPr>
            <a:spLocks noGrp="1"/>
          </p:cNvSpPr>
          <p:nvPr>
            <p:ph type="title"/>
          </p:nvPr>
        </p:nvSpPr>
        <p:spPr/>
        <p:txBody>
          <a:bodyPr/>
          <a:lstStyle/>
          <a:p>
            <a:r>
              <a:rPr lang="en-US" dirty="0"/>
              <a:t>Tertiary Burn Prevention</a:t>
            </a:r>
          </a:p>
        </p:txBody>
      </p:sp>
      <p:sp>
        <p:nvSpPr>
          <p:cNvPr id="3" name="Content Placeholder 2">
            <a:extLst>
              <a:ext uri="{FF2B5EF4-FFF2-40B4-BE49-F238E27FC236}">
                <a16:creationId xmlns:a16="http://schemas.microsoft.com/office/drawing/2014/main" id="{3092B9F8-D8B2-454A-AD19-EC166B715316}"/>
              </a:ext>
            </a:extLst>
          </p:cNvPr>
          <p:cNvSpPr>
            <a:spLocks noGrp="1"/>
          </p:cNvSpPr>
          <p:nvPr>
            <p:ph idx="1"/>
          </p:nvPr>
        </p:nvSpPr>
        <p:spPr/>
        <p:txBody>
          <a:bodyPr/>
          <a:lstStyle/>
          <a:p>
            <a:r>
              <a:rPr lang="en-US" dirty="0"/>
              <a:t>Rehabilitation</a:t>
            </a:r>
          </a:p>
          <a:p>
            <a:pPr lvl="1"/>
            <a:r>
              <a:rPr lang="en-US" dirty="0"/>
              <a:t>Burn survivors are often left with disability and/or disfigurement that can hamper their lives physically and mentally.  Measures such as psychologic and physical therapy can assure a better life in burn survivors.</a:t>
            </a:r>
          </a:p>
          <a:p>
            <a:pPr marL="457200" lvl="1" indent="0">
              <a:buNone/>
            </a:pPr>
            <a:r>
              <a:rPr lang="en-US" dirty="0"/>
              <a:t>Q: How might this become the responsibility of EMS?</a:t>
            </a:r>
          </a:p>
          <a:p>
            <a:pPr marL="457200" lvl="1" indent="0">
              <a:buNone/>
            </a:pPr>
            <a:r>
              <a:rPr lang="en-US" dirty="0"/>
              <a:t>A: Community EMT!</a:t>
            </a:r>
          </a:p>
          <a:p>
            <a:pPr lvl="1"/>
            <a:endParaRPr lang="en-US" dirty="0"/>
          </a:p>
        </p:txBody>
      </p:sp>
    </p:spTree>
    <p:extLst>
      <p:ext uri="{BB962C8B-B14F-4D97-AF65-F5344CB8AC3E}">
        <p14:creationId xmlns:p14="http://schemas.microsoft.com/office/powerpoint/2010/main" val="816630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4E4B-5840-4DAA-89B0-6B4340F8EE93}"/>
              </a:ext>
            </a:extLst>
          </p:cNvPr>
          <p:cNvSpPr>
            <a:spLocks noGrp="1"/>
          </p:cNvSpPr>
          <p:nvPr>
            <p:ph type="title"/>
          </p:nvPr>
        </p:nvSpPr>
        <p:spPr/>
        <p:txBody>
          <a:bodyPr/>
          <a:lstStyle/>
          <a:p>
            <a:r>
              <a:rPr lang="en-US" dirty="0"/>
              <a:t>Poisoning</a:t>
            </a:r>
          </a:p>
        </p:txBody>
      </p:sp>
      <p:sp>
        <p:nvSpPr>
          <p:cNvPr id="3" name="Content Placeholder 2">
            <a:extLst>
              <a:ext uri="{FF2B5EF4-FFF2-40B4-BE49-F238E27FC236}">
                <a16:creationId xmlns:a16="http://schemas.microsoft.com/office/drawing/2014/main" id="{7F5D20D6-9931-4C37-91E5-1F83C5A027C1}"/>
              </a:ext>
            </a:extLst>
          </p:cNvPr>
          <p:cNvSpPr>
            <a:spLocks noGrp="1"/>
          </p:cNvSpPr>
          <p:nvPr>
            <p:ph idx="1"/>
          </p:nvPr>
        </p:nvSpPr>
        <p:spPr/>
        <p:txBody>
          <a:bodyPr/>
          <a:lstStyle/>
          <a:p>
            <a:r>
              <a:rPr lang="en-US" dirty="0"/>
              <a:t>According to the CDC, there are 300 pediatric poisonings daily.  Of these, 2 will succumb to their injuries…</a:t>
            </a:r>
          </a:p>
          <a:p>
            <a:r>
              <a:rPr lang="en-US" dirty="0"/>
              <a:t>Yearly totals:</a:t>
            </a:r>
          </a:p>
          <a:p>
            <a:pPr lvl="1"/>
            <a:r>
              <a:rPr lang="en-US" dirty="0"/>
              <a:t>109,500 pediatric poisonings</a:t>
            </a:r>
          </a:p>
          <a:p>
            <a:pPr lvl="1"/>
            <a:r>
              <a:rPr lang="en-US" dirty="0"/>
              <a:t>730 pediatric deaths</a:t>
            </a:r>
          </a:p>
          <a:p>
            <a:endParaRPr lang="en-US" dirty="0"/>
          </a:p>
        </p:txBody>
      </p:sp>
    </p:spTree>
    <p:extLst>
      <p:ext uri="{BB962C8B-B14F-4D97-AF65-F5344CB8AC3E}">
        <p14:creationId xmlns:p14="http://schemas.microsoft.com/office/powerpoint/2010/main" val="2751078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Objectives </a:t>
            </a:r>
          </a:p>
        </p:txBody>
      </p:sp>
      <p:sp>
        <p:nvSpPr>
          <p:cNvPr id="3" name="Content Placeholder 2"/>
          <p:cNvSpPr>
            <a:spLocks noGrp="1"/>
          </p:cNvSpPr>
          <p:nvPr>
            <p:ph idx="1"/>
          </p:nvPr>
        </p:nvSpPr>
        <p:spPr/>
        <p:txBody>
          <a:bodyPr numCol="1">
            <a:normAutofit/>
          </a:bodyPr>
          <a:lstStyle/>
          <a:p>
            <a:r>
              <a:rPr lang="en-US" sz="3000" dirty="0"/>
              <a:t>Review of Spinal Immobilization Techniques</a:t>
            </a:r>
          </a:p>
          <a:p>
            <a:r>
              <a:rPr lang="en-US" sz="3000" dirty="0"/>
              <a:t>Review of Splinting Techniques</a:t>
            </a:r>
          </a:p>
          <a:p>
            <a:r>
              <a:rPr lang="en-US" sz="3000" dirty="0"/>
              <a:t>Review of Traumatic Brain Injuries</a:t>
            </a:r>
          </a:p>
          <a:p>
            <a:r>
              <a:rPr lang="en-US" sz="3000" dirty="0"/>
              <a:t>Review of Pediatric Abuse</a:t>
            </a:r>
          </a:p>
          <a:p>
            <a:r>
              <a:rPr lang="en-US" sz="3000" dirty="0"/>
              <a:t>Review Mandatory Reporting Criteria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4E4B-5840-4DAA-89B0-6B4340F8EE93}"/>
              </a:ext>
            </a:extLst>
          </p:cNvPr>
          <p:cNvSpPr>
            <a:spLocks noGrp="1"/>
          </p:cNvSpPr>
          <p:nvPr>
            <p:ph type="title"/>
          </p:nvPr>
        </p:nvSpPr>
        <p:spPr/>
        <p:txBody>
          <a:bodyPr/>
          <a:lstStyle/>
          <a:p>
            <a:r>
              <a:rPr lang="en-US" dirty="0"/>
              <a:t>Poisoning</a:t>
            </a:r>
          </a:p>
        </p:txBody>
      </p:sp>
      <p:sp>
        <p:nvSpPr>
          <p:cNvPr id="3" name="Content Placeholder 2">
            <a:extLst>
              <a:ext uri="{FF2B5EF4-FFF2-40B4-BE49-F238E27FC236}">
                <a16:creationId xmlns:a16="http://schemas.microsoft.com/office/drawing/2014/main" id="{7F5D20D6-9931-4C37-91E5-1F83C5A027C1}"/>
              </a:ext>
            </a:extLst>
          </p:cNvPr>
          <p:cNvSpPr>
            <a:spLocks noGrp="1"/>
          </p:cNvSpPr>
          <p:nvPr>
            <p:ph idx="1"/>
          </p:nvPr>
        </p:nvSpPr>
        <p:spPr/>
        <p:txBody>
          <a:bodyPr/>
          <a:lstStyle/>
          <a:p>
            <a:r>
              <a:rPr lang="en-US" dirty="0"/>
              <a:t>Accidental</a:t>
            </a:r>
          </a:p>
          <a:p>
            <a:pPr lvl="1"/>
            <a:r>
              <a:rPr lang="en-US" dirty="0"/>
              <a:t>Toddlers</a:t>
            </a:r>
          </a:p>
          <a:p>
            <a:endParaRPr lang="en-US" dirty="0"/>
          </a:p>
          <a:p>
            <a:r>
              <a:rPr lang="en-US" dirty="0"/>
              <a:t>Intentional</a:t>
            </a:r>
          </a:p>
          <a:p>
            <a:pPr lvl="1"/>
            <a:r>
              <a:rPr lang="en-US" dirty="0"/>
              <a:t>Adolescents </a:t>
            </a:r>
          </a:p>
        </p:txBody>
      </p:sp>
      <p:pic>
        <p:nvPicPr>
          <p:cNvPr id="4" name="Picture 3">
            <a:extLst>
              <a:ext uri="{FF2B5EF4-FFF2-40B4-BE49-F238E27FC236}">
                <a16:creationId xmlns:a16="http://schemas.microsoft.com/office/drawing/2014/main" id="{E5DBA89B-8B37-425E-AD8D-3987E7015BA5}"/>
              </a:ext>
            </a:extLst>
          </p:cNvPr>
          <p:cNvPicPr>
            <a:picLocks noChangeAspect="1"/>
          </p:cNvPicPr>
          <p:nvPr/>
        </p:nvPicPr>
        <p:blipFill>
          <a:blip r:embed="rId2"/>
          <a:stretch>
            <a:fillRect/>
          </a:stretch>
        </p:blipFill>
        <p:spPr>
          <a:xfrm>
            <a:off x="3048000" y="1524000"/>
            <a:ext cx="2667000" cy="1714500"/>
          </a:xfrm>
          <a:prstGeom prst="rect">
            <a:avLst/>
          </a:prstGeom>
        </p:spPr>
      </p:pic>
      <p:pic>
        <p:nvPicPr>
          <p:cNvPr id="5" name="Picture 4">
            <a:extLst>
              <a:ext uri="{FF2B5EF4-FFF2-40B4-BE49-F238E27FC236}">
                <a16:creationId xmlns:a16="http://schemas.microsoft.com/office/drawing/2014/main" id="{6DE12A81-4065-4E2B-92DD-D179002A25ED}"/>
              </a:ext>
            </a:extLst>
          </p:cNvPr>
          <p:cNvPicPr>
            <a:picLocks noChangeAspect="1"/>
          </p:cNvPicPr>
          <p:nvPr/>
        </p:nvPicPr>
        <p:blipFill>
          <a:blip r:embed="rId3"/>
          <a:stretch>
            <a:fillRect/>
          </a:stretch>
        </p:blipFill>
        <p:spPr>
          <a:xfrm>
            <a:off x="5732016" y="1524000"/>
            <a:ext cx="2619375" cy="1743075"/>
          </a:xfrm>
          <a:prstGeom prst="rect">
            <a:avLst/>
          </a:prstGeom>
        </p:spPr>
      </p:pic>
      <p:pic>
        <p:nvPicPr>
          <p:cNvPr id="6" name="Picture 5">
            <a:extLst>
              <a:ext uri="{FF2B5EF4-FFF2-40B4-BE49-F238E27FC236}">
                <a16:creationId xmlns:a16="http://schemas.microsoft.com/office/drawing/2014/main" id="{A320F469-713B-4EEA-A5DE-03B0148F1EDB}"/>
              </a:ext>
            </a:extLst>
          </p:cNvPr>
          <p:cNvPicPr>
            <a:picLocks noChangeAspect="1"/>
          </p:cNvPicPr>
          <p:nvPr/>
        </p:nvPicPr>
        <p:blipFill>
          <a:blip r:embed="rId4"/>
          <a:stretch>
            <a:fillRect/>
          </a:stretch>
        </p:blipFill>
        <p:spPr>
          <a:xfrm>
            <a:off x="3124200" y="4038600"/>
            <a:ext cx="2590800" cy="1762125"/>
          </a:xfrm>
          <a:prstGeom prst="rect">
            <a:avLst/>
          </a:prstGeom>
        </p:spPr>
      </p:pic>
      <p:pic>
        <p:nvPicPr>
          <p:cNvPr id="7" name="Picture 6">
            <a:extLst>
              <a:ext uri="{FF2B5EF4-FFF2-40B4-BE49-F238E27FC236}">
                <a16:creationId xmlns:a16="http://schemas.microsoft.com/office/drawing/2014/main" id="{2FC64E9B-8FD4-4746-A3A8-A6DB9289F00D}"/>
              </a:ext>
            </a:extLst>
          </p:cNvPr>
          <p:cNvPicPr>
            <a:picLocks noChangeAspect="1"/>
          </p:cNvPicPr>
          <p:nvPr/>
        </p:nvPicPr>
        <p:blipFill>
          <a:blip r:embed="rId5"/>
          <a:stretch>
            <a:fillRect/>
          </a:stretch>
        </p:blipFill>
        <p:spPr>
          <a:xfrm>
            <a:off x="5732016" y="4038599"/>
            <a:ext cx="2962275" cy="1762125"/>
          </a:xfrm>
          <a:prstGeom prst="rect">
            <a:avLst/>
          </a:prstGeom>
        </p:spPr>
      </p:pic>
    </p:spTree>
    <p:extLst>
      <p:ext uri="{BB962C8B-B14F-4D97-AF65-F5344CB8AC3E}">
        <p14:creationId xmlns:p14="http://schemas.microsoft.com/office/powerpoint/2010/main" val="385534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4E4B-5840-4DAA-89B0-6B4340F8EE93}"/>
              </a:ext>
            </a:extLst>
          </p:cNvPr>
          <p:cNvSpPr>
            <a:spLocks noGrp="1"/>
          </p:cNvSpPr>
          <p:nvPr>
            <p:ph type="title"/>
          </p:nvPr>
        </p:nvSpPr>
        <p:spPr/>
        <p:txBody>
          <a:bodyPr/>
          <a:lstStyle/>
          <a:p>
            <a:r>
              <a:rPr lang="en-US" dirty="0"/>
              <a:t>Routes on Entry</a:t>
            </a:r>
          </a:p>
        </p:txBody>
      </p:sp>
      <p:sp>
        <p:nvSpPr>
          <p:cNvPr id="3" name="Content Placeholder 2">
            <a:extLst>
              <a:ext uri="{FF2B5EF4-FFF2-40B4-BE49-F238E27FC236}">
                <a16:creationId xmlns:a16="http://schemas.microsoft.com/office/drawing/2014/main" id="{7F5D20D6-9931-4C37-91E5-1F83C5A027C1}"/>
              </a:ext>
            </a:extLst>
          </p:cNvPr>
          <p:cNvSpPr>
            <a:spLocks noGrp="1"/>
          </p:cNvSpPr>
          <p:nvPr>
            <p:ph idx="1"/>
          </p:nvPr>
        </p:nvSpPr>
        <p:spPr/>
        <p:txBody>
          <a:bodyPr/>
          <a:lstStyle/>
          <a:p>
            <a:r>
              <a:rPr lang="en-US" dirty="0"/>
              <a:t>Injection</a:t>
            </a:r>
          </a:p>
          <a:p>
            <a:r>
              <a:rPr lang="en-US" dirty="0"/>
              <a:t>Inhalation</a:t>
            </a:r>
          </a:p>
          <a:p>
            <a:r>
              <a:rPr lang="en-US" dirty="0"/>
              <a:t>Ingestion</a:t>
            </a:r>
          </a:p>
          <a:p>
            <a:r>
              <a:rPr lang="en-US" dirty="0"/>
              <a:t>Absorption</a:t>
            </a:r>
          </a:p>
          <a:p>
            <a:pPr marL="0" indent="0">
              <a:buNone/>
            </a:pPr>
            <a:endParaRPr lang="en-US" dirty="0"/>
          </a:p>
        </p:txBody>
      </p:sp>
      <p:pic>
        <p:nvPicPr>
          <p:cNvPr id="4" name="Picture 3">
            <a:extLst>
              <a:ext uri="{FF2B5EF4-FFF2-40B4-BE49-F238E27FC236}">
                <a16:creationId xmlns:a16="http://schemas.microsoft.com/office/drawing/2014/main" id="{7721A6E5-3AFA-4F58-BF0D-F192AE9A150D}"/>
              </a:ext>
            </a:extLst>
          </p:cNvPr>
          <p:cNvPicPr>
            <a:picLocks noChangeAspect="1"/>
          </p:cNvPicPr>
          <p:nvPr/>
        </p:nvPicPr>
        <p:blipFill>
          <a:blip r:embed="rId2"/>
          <a:stretch>
            <a:fillRect/>
          </a:stretch>
        </p:blipFill>
        <p:spPr>
          <a:xfrm>
            <a:off x="4572000" y="1569868"/>
            <a:ext cx="3448050" cy="3429000"/>
          </a:xfrm>
          <a:prstGeom prst="rect">
            <a:avLst/>
          </a:prstGeom>
        </p:spPr>
      </p:pic>
    </p:spTree>
    <p:extLst>
      <p:ext uri="{BB962C8B-B14F-4D97-AF65-F5344CB8AC3E}">
        <p14:creationId xmlns:p14="http://schemas.microsoft.com/office/powerpoint/2010/main" val="142215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ircle(in)">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4E4B-5840-4DAA-89B0-6B4340F8EE93}"/>
              </a:ext>
            </a:extLst>
          </p:cNvPr>
          <p:cNvSpPr>
            <a:spLocks noGrp="1"/>
          </p:cNvSpPr>
          <p:nvPr>
            <p:ph type="title"/>
          </p:nvPr>
        </p:nvSpPr>
        <p:spPr/>
        <p:txBody>
          <a:bodyPr/>
          <a:lstStyle/>
          <a:p>
            <a:r>
              <a:rPr lang="en-US" dirty="0"/>
              <a:t>Poisoning</a:t>
            </a:r>
          </a:p>
        </p:txBody>
      </p:sp>
      <p:pic>
        <p:nvPicPr>
          <p:cNvPr id="4" name="Content Placeholder 3">
            <a:extLst>
              <a:ext uri="{FF2B5EF4-FFF2-40B4-BE49-F238E27FC236}">
                <a16:creationId xmlns:a16="http://schemas.microsoft.com/office/drawing/2014/main" id="{BD287451-EB4E-4D49-8135-E737B56807F6}"/>
              </a:ext>
            </a:extLst>
          </p:cNvPr>
          <p:cNvPicPr>
            <a:picLocks noGrp="1" noChangeAspect="1"/>
          </p:cNvPicPr>
          <p:nvPr>
            <p:ph idx="1"/>
          </p:nvPr>
        </p:nvPicPr>
        <p:blipFill>
          <a:blip r:embed="rId2"/>
          <a:stretch>
            <a:fillRect/>
          </a:stretch>
        </p:blipFill>
        <p:spPr>
          <a:xfrm>
            <a:off x="1981200" y="1828800"/>
            <a:ext cx="4876799" cy="4267199"/>
          </a:xfrm>
          <a:prstGeom prst="rect">
            <a:avLst/>
          </a:prstGeom>
        </p:spPr>
      </p:pic>
    </p:spTree>
    <p:extLst>
      <p:ext uri="{BB962C8B-B14F-4D97-AF65-F5344CB8AC3E}">
        <p14:creationId xmlns:p14="http://schemas.microsoft.com/office/powerpoint/2010/main" val="647402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4E4B-5840-4DAA-89B0-6B4340F8EE93}"/>
              </a:ext>
            </a:extLst>
          </p:cNvPr>
          <p:cNvSpPr>
            <a:spLocks noGrp="1"/>
          </p:cNvSpPr>
          <p:nvPr>
            <p:ph type="title"/>
          </p:nvPr>
        </p:nvSpPr>
        <p:spPr/>
        <p:txBody>
          <a:bodyPr/>
          <a:lstStyle/>
          <a:p>
            <a:r>
              <a:rPr lang="en-US" dirty="0"/>
              <a:t>Poisoning</a:t>
            </a:r>
          </a:p>
        </p:txBody>
      </p:sp>
      <p:pic>
        <p:nvPicPr>
          <p:cNvPr id="4" name="Content Placeholder 3">
            <a:extLst>
              <a:ext uri="{FF2B5EF4-FFF2-40B4-BE49-F238E27FC236}">
                <a16:creationId xmlns:a16="http://schemas.microsoft.com/office/drawing/2014/main" id="{CA14CF94-5095-4DE0-AB09-4399A0A4CF96}"/>
              </a:ext>
            </a:extLst>
          </p:cNvPr>
          <p:cNvPicPr>
            <a:picLocks noGrp="1" noChangeAspect="1"/>
          </p:cNvPicPr>
          <p:nvPr>
            <p:ph idx="1"/>
          </p:nvPr>
        </p:nvPicPr>
        <p:blipFill>
          <a:blip r:embed="rId2"/>
          <a:stretch>
            <a:fillRect/>
          </a:stretch>
        </p:blipFill>
        <p:spPr>
          <a:xfrm>
            <a:off x="1557841" y="1600200"/>
            <a:ext cx="6028318" cy="4525963"/>
          </a:xfrm>
          <a:prstGeom prst="rect">
            <a:avLst/>
          </a:prstGeom>
        </p:spPr>
      </p:pic>
    </p:spTree>
    <p:extLst>
      <p:ext uri="{BB962C8B-B14F-4D97-AF65-F5344CB8AC3E}">
        <p14:creationId xmlns:p14="http://schemas.microsoft.com/office/powerpoint/2010/main" val="67604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4E4B-5840-4DAA-89B0-6B4340F8EE93}"/>
              </a:ext>
            </a:extLst>
          </p:cNvPr>
          <p:cNvSpPr>
            <a:spLocks noGrp="1"/>
          </p:cNvSpPr>
          <p:nvPr>
            <p:ph type="title"/>
          </p:nvPr>
        </p:nvSpPr>
        <p:spPr/>
        <p:txBody>
          <a:bodyPr/>
          <a:lstStyle/>
          <a:p>
            <a:r>
              <a:rPr lang="en-US" dirty="0"/>
              <a:t>Primary Poisoning Prevention</a:t>
            </a:r>
          </a:p>
        </p:txBody>
      </p:sp>
      <p:sp>
        <p:nvSpPr>
          <p:cNvPr id="3" name="Content Placeholder 2">
            <a:extLst>
              <a:ext uri="{FF2B5EF4-FFF2-40B4-BE49-F238E27FC236}">
                <a16:creationId xmlns:a16="http://schemas.microsoft.com/office/drawing/2014/main" id="{7F5D20D6-9931-4C37-91E5-1F83C5A027C1}"/>
              </a:ext>
            </a:extLst>
          </p:cNvPr>
          <p:cNvSpPr>
            <a:spLocks noGrp="1"/>
          </p:cNvSpPr>
          <p:nvPr>
            <p:ph idx="1"/>
          </p:nvPr>
        </p:nvSpPr>
        <p:spPr/>
        <p:txBody>
          <a:bodyPr/>
          <a:lstStyle/>
          <a:p>
            <a:r>
              <a:rPr lang="en-US" dirty="0"/>
              <a:t>Lock Them UP!!!</a:t>
            </a:r>
          </a:p>
          <a:p>
            <a:pPr lvl="1"/>
            <a:r>
              <a:rPr lang="en-US" dirty="0"/>
              <a:t>Household Cleaners and Medications</a:t>
            </a:r>
          </a:p>
          <a:p>
            <a:pPr lvl="2"/>
            <a:r>
              <a:rPr lang="en-US" dirty="0"/>
              <a:t>Keep them in the original package to emergency information is readily available, and the substance can be correctly identified</a:t>
            </a:r>
          </a:p>
        </p:txBody>
      </p:sp>
      <p:pic>
        <p:nvPicPr>
          <p:cNvPr id="4" name="Picture 3">
            <a:extLst>
              <a:ext uri="{FF2B5EF4-FFF2-40B4-BE49-F238E27FC236}">
                <a16:creationId xmlns:a16="http://schemas.microsoft.com/office/drawing/2014/main" id="{34083449-6C9A-4A31-AEF7-71ED8C4246B5}"/>
              </a:ext>
            </a:extLst>
          </p:cNvPr>
          <p:cNvPicPr>
            <a:picLocks noChangeAspect="1"/>
          </p:cNvPicPr>
          <p:nvPr/>
        </p:nvPicPr>
        <p:blipFill>
          <a:blip r:embed="rId2"/>
          <a:stretch>
            <a:fillRect/>
          </a:stretch>
        </p:blipFill>
        <p:spPr>
          <a:xfrm>
            <a:off x="2095500" y="4572000"/>
            <a:ext cx="4952999" cy="1371600"/>
          </a:xfrm>
          <a:prstGeom prst="rect">
            <a:avLst/>
          </a:prstGeom>
        </p:spPr>
      </p:pic>
    </p:spTree>
    <p:extLst>
      <p:ext uri="{BB962C8B-B14F-4D97-AF65-F5344CB8AC3E}">
        <p14:creationId xmlns:p14="http://schemas.microsoft.com/office/powerpoint/2010/main" val="3820642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6A6B-D93B-4D2D-87F5-36FDA248B443}"/>
              </a:ext>
            </a:extLst>
          </p:cNvPr>
          <p:cNvSpPr>
            <a:spLocks noGrp="1"/>
          </p:cNvSpPr>
          <p:nvPr>
            <p:ph type="title"/>
          </p:nvPr>
        </p:nvSpPr>
        <p:spPr/>
        <p:txBody>
          <a:bodyPr/>
          <a:lstStyle/>
          <a:p>
            <a:r>
              <a:rPr lang="en-US" dirty="0"/>
              <a:t>Primary Poisoning Prevention</a:t>
            </a:r>
          </a:p>
        </p:txBody>
      </p:sp>
      <p:sp>
        <p:nvSpPr>
          <p:cNvPr id="3" name="Content Placeholder 2">
            <a:extLst>
              <a:ext uri="{FF2B5EF4-FFF2-40B4-BE49-F238E27FC236}">
                <a16:creationId xmlns:a16="http://schemas.microsoft.com/office/drawing/2014/main" id="{4D44C9DF-4928-44F5-9B92-74565C396DC0}"/>
              </a:ext>
            </a:extLst>
          </p:cNvPr>
          <p:cNvSpPr>
            <a:spLocks noGrp="1"/>
          </p:cNvSpPr>
          <p:nvPr>
            <p:ph idx="1"/>
          </p:nvPr>
        </p:nvSpPr>
        <p:spPr/>
        <p:txBody>
          <a:bodyPr/>
          <a:lstStyle/>
          <a:p>
            <a:r>
              <a:rPr lang="en-US" dirty="0"/>
              <a:t>Read the Label</a:t>
            </a:r>
          </a:p>
          <a:p>
            <a:pPr lvl="1"/>
            <a:r>
              <a:rPr lang="en-US" dirty="0"/>
              <a:t>Make sure to follow the guidelines for medications (6 R’s of Medication Administration)</a:t>
            </a:r>
          </a:p>
          <a:p>
            <a:pPr lvl="1"/>
            <a:r>
              <a:rPr lang="en-US" b="1" dirty="0"/>
              <a:t>DO NOT CALL MEDICINE “CANDY”</a:t>
            </a:r>
          </a:p>
          <a:p>
            <a:pPr lvl="1"/>
            <a:endParaRPr lang="en-US" dirty="0"/>
          </a:p>
          <a:p>
            <a:pPr lvl="1"/>
            <a:endParaRPr lang="en-US" dirty="0"/>
          </a:p>
        </p:txBody>
      </p:sp>
      <p:pic>
        <p:nvPicPr>
          <p:cNvPr id="4" name="Picture 3">
            <a:extLst>
              <a:ext uri="{FF2B5EF4-FFF2-40B4-BE49-F238E27FC236}">
                <a16:creationId xmlns:a16="http://schemas.microsoft.com/office/drawing/2014/main" id="{AB4F3458-0FBB-4340-A6E6-CC41B52651AB}"/>
              </a:ext>
            </a:extLst>
          </p:cNvPr>
          <p:cNvPicPr>
            <a:picLocks noChangeAspect="1"/>
          </p:cNvPicPr>
          <p:nvPr/>
        </p:nvPicPr>
        <p:blipFill>
          <a:blip r:embed="rId2"/>
          <a:stretch>
            <a:fillRect/>
          </a:stretch>
        </p:blipFill>
        <p:spPr>
          <a:xfrm>
            <a:off x="3048000" y="3916363"/>
            <a:ext cx="3047999" cy="2209800"/>
          </a:xfrm>
          <a:prstGeom prst="rect">
            <a:avLst/>
          </a:prstGeom>
        </p:spPr>
      </p:pic>
    </p:spTree>
    <p:extLst>
      <p:ext uri="{BB962C8B-B14F-4D97-AF65-F5344CB8AC3E}">
        <p14:creationId xmlns:p14="http://schemas.microsoft.com/office/powerpoint/2010/main" val="3631365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ED9B-74DC-40C8-8140-CD6516712FB4}"/>
              </a:ext>
            </a:extLst>
          </p:cNvPr>
          <p:cNvSpPr>
            <a:spLocks noGrp="1"/>
          </p:cNvSpPr>
          <p:nvPr>
            <p:ph type="title"/>
          </p:nvPr>
        </p:nvSpPr>
        <p:spPr/>
        <p:txBody>
          <a:bodyPr/>
          <a:lstStyle/>
          <a:p>
            <a:r>
              <a:rPr lang="en-US" dirty="0"/>
              <a:t>Primary Poisoning Prevention</a:t>
            </a:r>
          </a:p>
        </p:txBody>
      </p:sp>
      <p:sp>
        <p:nvSpPr>
          <p:cNvPr id="3" name="Content Placeholder 2">
            <a:extLst>
              <a:ext uri="{FF2B5EF4-FFF2-40B4-BE49-F238E27FC236}">
                <a16:creationId xmlns:a16="http://schemas.microsoft.com/office/drawing/2014/main" id="{86679409-CBBE-4CF4-8896-FBF41B2B315C}"/>
              </a:ext>
            </a:extLst>
          </p:cNvPr>
          <p:cNvSpPr>
            <a:spLocks noGrp="1"/>
          </p:cNvSpPr>
          <p:nvPr>
            <p:ph idx="1"/>
          </p:nvPr>
        </p:nvSpPr>
        <p:spPr/>
        <p:txBody>
          <a:bodyPr/>
          <a:lstStyle/>
          <a:p>
            <a:r>
              <a:rPr lang="en-US" dirty="0"/>
              <a:t>Let it go!</a:t>
            </a:r>
          </a:p>
          <a:p>
            <a:pPr lvl="1"/>
            <a:r>
              <a:rPr lang="en-US" dirty="0"/>
              <a:t>Dispose of:</a:t>
            </a:r>
          </a:p>
          <a:p>
            <a:pPr lvl="2"/>
            <a:r>
              <a:rPr lang="en-US" dirty="0"/>
              <a:t>Expired Medications</a:t>
            </a:r>
          </a:p>
          <a:p>
            <a:pPr lvl="2"/>
            <a:r>
              <a:rPr lang="en-US" dirty="0"/>
              <a:t>Unused Medications</a:t>
            </a:r>
          </a:p>
          <a:p>
            <a:pPr lvl="2"/>
            <a:r>
              <a:rPr lang="en-US" dirty="0"/>
              <a:t>Unneeded Medications</a:t>
            </a:r>
          </a:p>
          <a:p>
            <a:pPr lvl="2"/>
            <a:endParaRPr lang="en-US" dirty="0"/>
          </a:p>
          <a:p>
            <a:pPr lvl="2"/>
            <a:endParaRPr lang="en-US" dirty="0"/>
          </a:p>
        </p:txBody>
      </p:sp>
      <p:pic>
        <p:nvPicPr>
          <p:cNvPr id="4" name="Picture 3">
            <a:extLst>
              <a:ext uri="{FF2B5EF4-FFF2-40B4-BE49-F238E27FC236}">
                <a16:creationId xmlns:a16="http://schemas.microsoft.com/office/drawing/2014/main" id="{B87625BC-DA60-4A8E-B272-CA8BC9962EFB}"/>
              </a:ext>
            </a:extLst>
          </p:cNvPr>
          <p:cNvPicPr>
            <a:picLocks noChangeAspect="1"/>
          </p:cNvPicPr>
          <p:nvPr/>
        </p:nvPicPr>
        <p:blipFill>
          <a:blip r:embed="rId2"/>
          <a:stretch>
            <a:fillRect/>
          </a:stretch>
        </p:blipFill>
        <p:spPr>
          <a:xfrm>
            <a:off x="5029200" y="1828800"/>
            <a:ext cx="3324225" cy="4114799"/>
          </a:xfrm>
          <a:prstGeom prst="rect">
            <a:avLst/>
          </a:prstGeom>
        </p:spPr>
      </p:pic>
    </p:spTree>
    <p:extLst>
      <p:ext uri="{BB962C8B-B14F-4D97-AF65-F5344CB8AC3E}">
        <p14:creationId xmlns:p14="http://schemas.microsoft.com/office/powerpoint/2010/main" val="1322002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D026-BCB2-44AF-9179-BC4653939069}"/>
              </a:ext>
            </a:extLst>
          </p:cNvPr>
          <p:cNvSpPr>
            <a:spLocks noGrp="1"/>
          </p:cNvSpPr>
          <p:nvPr>
            <p:ph type="title"/>
          </p:nvPr>
        </p:nvSpPr>
        <p:spPr/>
        <p:txBody>
          <a:bodyPr/>
          <a:lstStyle/>
          <a:p>
            <a:r>
              <a:rPr lang="en-US" dirty="0"/>
              <a:t>Primary Poisoning Prevention</a:t>
            </a:r>
          </a:p>
        </p:txBody>
      </p:sp>
      <p:pic>
        <p:nvPicPr>
          <p:cNvPr id="4" name="Content Placeholder 3">
            <a:extLst>
              <a:ext uri="{FF2B5EF4-FFF2-40B4-BE49-F238E27FC236}">
                <a16:creationId xmlns:a16="http://schemas.microsoft.com/office/drawing/2014/main" id="{8E8F5268-F5E9-45ED-B753-72153B5B5CB3}"/>
              </a:ext>
            </a:extLst>
          </p:cNvPr>
          <p:cNvPicPr>
            <a:picLocks noGrp="1" noChangeAspect="1"/>
          </p:cNvPicPr>
          <p:nvPr>
            <p:ph idx="1"/>
          </p:nvPr>
        </p:nvPicPr>
        <p:blipFill>
          <a:blip r:embed="rId2"/>
          <a:stretch>
            <a:fillRect/>
          </a:stretch>
        </p:blipFill>
        <p:spPr>
          <a:xfrm>
            <a:off x="457200" y="1676400"/>
            <a:ext cx="4648200" cy="2362200"/>
          </a:xfrm>
          <a:prstGeom prst="rect">
            <a:avLst/>
          </a:prstGeom>
        </p:spPr>
      </p:pic>
      <p:pic>
        <p:nvPicPr>
          <p:cNvPr id="5" name="Picture 4">
            <a:extLst>
              <a:ext uri="{FF2B5EF4-FFF2-40B4-BE49-F238E27FC236}">
                <a16:creationId xmlns:a16="http://schemas.microsoft.com/office/drawing/2014/main" id="{E2E2A8D9-182B-4FFE-BCC3-DDEBF1E6BD7F}"/>
              </a:ext>
            </a:extLst>
          </p:cNvPr>
          <p:cNvPicPr>
            <a:picLocks noChangeAspect="1"/>
          </p:cNvPicPr>
          <p:nvPr/>
        </p:nvPicPr>
        <p:blipFill>
          <a:blip r:embed="rId3"/>
          <a:stretch>
            <a:fillRect/>
          </a:stretch>
        </p:blipFill>
        <p:spPr>
          <a:xfrm>
            <a:off x="4267200" y="4038600"/>
            <a:ext cx="4267200" cy="2209800"/>
          </a:xfrm>
          <a:prstGeom prst="rect">
            <a:avLst/>
          </a:prstGeom>
        </p:spPr>
      </p:pic>
      <p:pic>
        <p:nvPicPr>
          <p:cNvPr id="6" name="Picture 5">
            <a:extLst>
              <a:ext uri="{FF2B5EF4-FFF2-40B4-BE49-F238E27FC236}">
                <a16:creationId xmlns:a16="http://schemas.microsoft.com/office/drawing/2014/main" id="{4FB4CCE4-4A7D-454E-9A3E-CD5E6AA4EAEC}"/>
              </a:ext>
            </a:extLst>
          </p:cNvPr>
          <p:cNvPicPr>
            <a:picLocks noChangeAspect="1"/>
          </p:cNvPicPr>
          <p:nvPr/>
        </p:nvPicPr>
        <p:blipFill>
          <a:blip r:embed="rId4"/>
          <a:stretch>
            <a:fillRect/>
          </a:stretch>
        </p:blipFill>
        <p:spPr>
          <a:xfrm>
            <a:off x="1066800" y="2133600"/>
            <a:ext cx="7010400" cy="3886199"/>
          </a:xfrm>
          <a:prstGeom prst="rect">
            <a:avLst/>
          </a:prstGeom>
        </p:spPr>
      </p:pic>
    </p:spTree>
    <p:extLst>
      <p:ext uri="{BB962C8B-B14F-4D97-AF65-F5344CB8AC3E}">
        <p14:creationId xmlns:p14="http://schemas.microsoft.com/office/powerpoint/2010/main" val="1247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ED9B-74DC-40C8-8140-CD6516712FB4}"/>
              </a:ext>
            </a:extLst>
          </p:cNvPr>
          <p:cNvSpPr>
            <a:spLocks noGrp="1"/>
          </p:cNvSpPr>
          <p:nvPr>
            <p:ph type="title"/>
          </p:nvPr>
        </p:nvSpPr>
        <p:spPr/>
        <p:txBody>
          <a:bodyPr/>
          <a:lstStyle/>
          <a:p>
            <a:r>
              <a:rPr lang="en-US" dirty="0"/>
              <a:t>Secondary Poisoning Prevention</a:t>
            </a:r>
          </a:p>
        </p:txBody>
      </p:sp>
      <p:sp>
        <p:nvSpPr>
          <p:cNvPr id="3" name="Content Placeholder 2">
            <a:extLst>
              <a:ext uri="{FF2B5EF4-FFF2-40B4-BE49-F238E27FC236}">
                <a16:creationId xmlns:a16="http://schemas.microsoft.com/office/drawing/2014/main" id="{86679409-CBBE-4CF4-8896-FBF41B2B315C}"/>
              </a:ext>
            </a:extLst>
          </p:cNvPr>
          <p:cNvSpPr>
            <a:spLocks noGrp="1"/>
          </p:cNvSpPr>
          <p:nvPr>
            <p:ph idx="1"/>
          </p:nvPr>
        </p:nvSpPr>
        <p:spPr/>
        <p:txBody>
          <a:bodyPr/>
          <a:lstStyle/>
          <a:p>
            <a:r>
              <a:rPr lang="en-US" dirty="0"/>
              <a:t>Know the Number!</a:t>
            </a:r>
          </a:p>
        </p:txBody>
      </p:sp>
      <p:pic>
        <p:nvPicPr>
          <p:cNvPr id="4" name="Picture 3">
            <a:extLst>
              <a:ext uri="{FF2B5EF4-FFF2-40B4-BE49-F238E27FC236}">
                <a16:creationId xmlns:a16="http://schemas.microsoft.com/office/drawing/2014/main" id="{3C762F00-2671-4F28-8075-E769F68FDD51}"/>
              </a:ext>
            </a:extLst>
          </p:cNvPr>
          <p:cNvPicPr>
            <a:picLocks noChangeAspect="1"/>
          </p:cNvPicPr>
          <p:nvPr/>
        </p:nvPicPr>
        <p:blipFill>
          <a:blip r:embed="rId2"/>
          <a:stretch>
            <a:fillRect/>
          </a:stretch>
        </p:blipFill>
        <p:spPr>
          <a:xfrm>
            <a:off x="457200" y="2671762"/>
            <a:ext cx="8305800" cy="2509838"/>
          </a:xfrm>
          <a:prstGeom prst="rect">
            <a:avLst/>
          </a:prstGeom>
        </p:spPr>
      </p:pic>
    </p:spTree>
    <p:extLst>
      <p:ext uri="{BB962C8B-B14F-4D97-AF65-F5344CB8AC3E}">
        <p14:creationId xmlns:p14="http://schemas.microsoft.com/office/powerpoint/2010/main" val="117542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AFEA-6C9F-433B-9E9C-2B1935348DAB}"/>
              </a:ext>
            </a:extLst>
          </p:cNvPr>
          <p:cNvSpPr>
            <a:spLocks noGrp="1"/>
          </p:cNvSpPr>
          <p:nvPr>
            <p:ph type="title"/>
          </p:nvPr>
        </p:nvSpPr>
        <p:spPr/>
        <p:txBody>
          <a:bodyPr/>
          <a:lstStyle/>
          <a:p>
            <a:r>
              <a:rPr lang="en-US" dirty="0"/>
              <a:t>Secondary Poisoning Prevention</a:t>
            </a:r>
          </a:p>
        </p:txBody>
      </p:sp>
      <p:sp>
        <p:nvSpPr>
          <p:cNvPr id="3" name="Content Placeholder 2">
            <a:extLst>
              <a:ext uri="{FF2B5EF4-FFF2-40B4-BE49-F238E27FC236}">
                <a16:creationId xmlns:a16="http://schemas.microsoft.com/office/drawing/2014/main" id="{07FE20A6-1D3A-4AC6-9649-892E76DBF285}"/>
              </a:ext>
            </a:extLst>
          </p:cNvPr>
          <p:cNvSpPr>
            <a:spLocks noGrp="1"/>
          </p:cNvSpPr>
          <p:nvPr>
            <p:ph idx="1"/>
          </p:nvPr>
        </p:nvSpPr>
        <p:spPr/>
        <p:txBody>
          <a:bodyPr/>
          <a:lstStyle/>
          <a:p>
            <a:r>
              <a:rPr lang="en-US" dirty="0">
                <a:hlinkClick r:id="rId2"/>
              </a:rPr>
              <a:t>https://www.mclaren.org/Uploads/Public/Documents/Northern/nmmca/Northern_michigan_protocols.pdf</a:t>
            </a:r>
            <a:endParaRPr lang="en-US" dirty="0"/>
          </a:p>
          <a:p>
            <a:endParaRPr lang="en-US" dirty="0"/>
          </a:p>
          <a:p>
            <a:r>
              <a:rPr lang="en-US" dirty="0"/>
              <a:t>As prehospital providers, we must maintain an index of suspicion for abuse and neglect.</a:t>
            </a:r>
          </a:p>
          <a:p>
            <a:endParaRPr lang="en-US" dirty="0"/>
          </a:p>
        </p:txBody>
      </p:sp>
    </p:spTree>
    <p:extLst>
      <p:ext uri="{BB962C8B-B14F-4D97-AF65-F5344CB8AC3E}">
        <p14:creationId xmlns:p14="http://schemas.microsoft.com/office/powerpoint/2010/main" val="3638064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Age Groups</a:t>
            </a:r>
          </a:p>
        </p:txBody>
      </p:sp>
      <p:sp>
        <p:nvSpPr>
          <p:cNvPr id="3" name="Content Placeholder 2"/>
          <p:cNvSpPr>
            <a:spLocks noGrp="1"/>
          </p:cNvSpPr>
          <p:nvPr>
            <p:ph idx="1"/>
          </p:nvPr>
        </p:nvSpPr>
        <p:spPr/>
        <p:txBody>
          <a:bodyPr numCol="1"/>
          <a:lstStyle/>
          <a:p>
            <a:endParaRPr lang="en-US" dirty="0"/>
          </a:p>
          <a:p>
            <a:r>
              <a:rPr lang="en-US" dirty="0"/>
              <a:t>Neonate: Birth – 1  Month</a:t>
            </a:r>
          </a:p>
          <a:p>
            <a:r>
              <a:rPr lang="en-US" dirty="0"/>
              <a:t>Infant: 1 Month – 12 Months</a:t>
            </a:r>
          </a:p>
          <a:p>
            <a:r>
              <a:rPr lang="en-US" dirty="0"/>
              <a:t>Toddler: 1 Year – 3 Years</a:t>
            </a:r>
          </a:p>
          <a:p>
            <a:r>
              <a:rPr lang="en-US" dirty="0"/>
              <a:t>Preschool: 3 Years – 6 Years</a:t>
            </a:r>
          </a:p>
          <a:p>
            <a:r>
              <a:rPr lang="en-US" dirty="0"/>
              <a:t>School Age: 6 Years – 12 Years</a:t>
            </a:r>
          </a:p>
          <a:p>
            <a:r>
              <a:rPr lang="en-US" dirty="0"/>
              <a:t>Adolescent: 12 Year – 18 Years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0FAE-B887-4E61-AF52-1F32A02C69FB}"/>
              </a:ext>
            </a:extLst>
          </p:cNvPr>
          <p:cNvSpPr>
            <a:spLocks noGrp="1"/>
          </p:cNvSpPr>
          <p:nvPr>
            <p:ph type="title"/>
          </p:nvPr>
        </p:nvSpPr>
        <p:spPr/>
        <p:txBody>
          <a:bodyPr/>
          <a:lstStyle/>
          <a:p>
            <a:r>
              <a:rPr lang="en-US" dirty="0"/>
              <a:t>Tertiary Poisoning Prevention</a:t>
            </a:r>
          </a:p>
        </p:txBody>
      </p:sp>
      <p:sp>
        <p:nvSpPr>
          <p:cNvPr id="3" name="Content Placeholder 2">
            <a:extLst>
              <a:ext uri="{FF2B5EF4-FFF2-40B4-BE49-F238E27FC236}">
                <a16:creationId xmlns:a16="http://schemas.microsoft.com/office/drawing/2014/main" id="{0D9552B5-0CB9-4B64-9B57-4747A8CD4FE9}"/>
              </a:ext>
            </a:extLst>
          </p:cNvPr>
          <p:cNvSpPr>
            <a:spLocks noGrp="1"/>
          </p:cNvSpPr>
          <p:nvPr>
            <p:ph idx="1"/>
          </p:nvPr>
        </p:nvSpPr>
        <p:spPr/>
        <p:txBody>
          <a:bodyPr/>
          <a:lstStyle/>
          <a:p>
            <a:r>
              <a:rPr lang="en-US" dirty="0"/>
              <a:t>Rehabilitation</a:t>
            </a:r>
          </a:p>
          <a:p>
            <a:pPr lvl="1"/>
            <a:r>
              <a:rPr lang="en-US" dirty="0"/>
              <a:t>Intentional Poisoning Survivors may have their lives physically and mentally altered.  Ongoing psychologic care may assure a better life, and potentially prevent future incidents.</a:t>
            </a:r>
          </a:p>
          <a:p>
            <a:endParaRPr lang="en-US" dirty="0"/>
          </a:p>
        </p:txBody>
      </p:sp>
    </p:spTree>
    <p:extLst>
      <p:ext uri="{BB962C8B-B14F-4D97-AF65-F5344CB8AC3E}">
        <p14:creationId xmlns:p14="http://schemas.microsoft.com/office/powerpoint/2010/main" val="3093875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4723-C02F-4581-AF4F-2C447D969964}"/>
              </a:ext>
            </a:extLst>
          </p:cNvPr>
          <p:cNvSpPr>
            <a:spLocks noGrp="1"/>
          </p:cNvSpPr>
          <p:nvPr>
            <p:ph type="title"/>
          </p:nvPr>
        </p:nvSpPr>
        <p:spPr/>
        <p:txBody>
          <a:bodyPr/>
          <a:lstStyle/>
          <a:p>
            <a:r>
              <a:rPr lang="en-US" dirty="0"/>
              <a:t>Drowning</a:t>
            </a:r>
          </a:p>
        </p:txBody>
      </p:sp>
      <p:sp>
        <p:nvSpPr>
          <p:cNvPr id="3" name="Content Placeholder 2">
            <a:extLst>
              <a:ext uri="{FF2B5EF4-FFF2-40B4-BE49-F238E27FC236}">
                <a16:creationId xmlns:a16="http://schemas.microsoft.com/office/drawing/2014/main" id="{ECF3ABE8-C727-428A-99A8-F2FE4940CD06}"/>
              </a:ext>
            </a:extLst>
          </p:cNvPr>
          <p:cNvSpPr>
            <a:spLocks noGrp="1"/>
          </p:cNvSpPr>
          <p:nvPr>
            <p:ph idx="1"/>
          </p:nvPr>
        </p:nvSpPr>
        <p:spPr/>
        <p:txBody>
          <a:bodyPr/>
          <a:lstStyle/>
          <a:p>
            <a:r>
              <a:rPr lang="en-US" dirty="0"/>
              <a:t>Drownings are a leading cause of injury death for young children ages 1 to 14</a:t>
            </a:r>
          </a:p>
          <a:p>
            <a:r>
              <a:rPr lang="en-US" dirty="0"/>
              <a:t>3 children die every day as a result of drowning</a:t>
            </a:r>
          </a:p>
          <a:p>
            <a:pPr lvl="1"/>
            <a:r>
              <a:rPr lang="en-US" dirty="0"/>
              <a:t>1,095 annually </a:t>
            </a:r>
          </a:p>
          <a:p>
            <a:r>
              <a:rPr lang="en-US" dirty="0"/>
              <a:t>Drowning kills more children between the ages of 1-4 than anything else except birth defects</a:t>
            </a:r>
          </a:p>
        </p:txBody>
      </p:sp>
    </p:spTree>
    <p:extLst>
      <p:ext uri="{BB962C8B-B14F-4D97-AF65-F5344CB8AC3E}">
        <p14:creationId xmlns:p14="http://schemas.microsoft.com/office/powerpoint/2010/main" val="2908059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4723-C02F-4581-AF4F-2C447D969964}"/>
              </a:ext>
            </a:extLst>
          </p:cNvPr>
          <p:cNvSpPr>
            <a:spLocks noGrp="1"/>
          </p:cNvSpPr>
          <p:nvPr>
            <p:ph type="title"/>
          </p:nvPr>
        </p:nvSpPr>
        <p:spPr/>
        <p:txBody>
          <a:bodyPr/>
          <a:lstStyle/>
          <a:p>
            <a:r>
              <a:rPr lang="en-US" dirty="0"/>
              <a:t>Drowning</a:t>
            </a:r>
          </a:p>
        </p:txBody>
      </p:sp>
      <p:sp>
        <p:nvSpPr>
          <p:cNvPr id="3" name="Content Placeholder 2">
            <a:extLst>
              <a:ext uri="{FF2B5EF4-FFF2-40B4-BE49-F238E27FC236}">
                <a16:creationId xmlns:a16="http://schemas.microsoft.com/office/drawing/2014/main" id="{ECF3ABE8-C727-428A-99A8-F2FE4940CD06}"/>
              </a:ext>
            </a:extLst>
          </p:cNvPr>
          <p:cNvSpPr>
            <a:spLocks noGrp="1"/>
          </p:cNvSpPr>
          <p:nvPr>
            <p:ph idx="1"/>
          </p:nvPr>
        </p:nvSpPr>
        <p:spPr/>
        <p:txBody>
          <a:bodyPr/>
          <a:lstStyle/>
          <a:p>
            <a:r>
              <a:rPr lang="en-US" dirty="0"/>
              <a:t>Drowning:	</a:t>
            </a:r>
          </a:p>
          <a:p>
            <a:pPr lvl="1"/>
            <a:r>
              <a:rPr lang="en-US" dirty="0"/>
              <a:t>Submersion that results in asphyxia and death within 24 hours.</a:t>
            </a:r>
          </a:p>
          <a:p>
            <a:r>
              <a:rPr lang="en-US" dirty="0"/>
              <a:t>Near Drowning:</a:t>
            </a:r>
          </a:p>
          <a:p>
            <a:pPr lvl="1"/>
            <a:r>
              <a:rPr lang="en-US" dirty="0"/>
              <a:t>If the patient survives longer than 24 hours, it is referred to as “near drowning.”</a:t>
            </a:r>
          </a:p>
        </p:txBody>
      </p:sp>
      <p:pic>
        <p:nvPicPr>
          <p:cNvPr id="4" name="Picture 3">
            <a:extLst>
              <a:ext uri="{FF2B5EF4-FFF2-40B4-BE49-F238E27FC236}">
                <a16:creationId xmlns:a16="http://schemas.microsoft.com/office/drawing/2014/main" id="{EDD471FA-4D69-4A10-91E8-970D14F241B5}"/>
              </a:ext>
            </a:extLst>
          </p:cNvPr>
          <p:cNvPicPr>
            <a:picLocks noChangeAspect="1"/>
          </p:cNvPicPr>
          <p:nvPr/>
        </p:nvPicPr>
        <p:blipFill>
          <a:blip r:embed="rId2"/>
          <a:stretch>
            <a:fillRect/>
          </a:stretch>
        </p:blipFill>
        <p:spPr>
          <a:xfrm>
            <a:off x="914400" y="4733478"/>
            <a:ext cx="7391399" cy="1866900"/>
          </a:xfrm>
          <a:prstGeom prst="rect">
            <a:avLst/>
          </a:prstGeom>
        </p:spPr>
      </p:pic>
    </p:spTree>
    <p:extLst>
      <p:ext uri="{BB962C8B-B14F-4D97-AF65-F5344CB8AC3E}">
        <p14:creationId xmlns:p14="http://schemas.microsoft.com/office/powerpoint/2010/main" val="2377914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4723-C02F-4581-AF4F-2C447D969964}"/>
              </a:ext>
            </a:extLst>
          </p:cNvPr>
          <p:cNvSpPr>
            <a:spLocks noGrp="1"/>
          </p:cNvSpPr>
          <p:nvPr>
            <p:ph type="title"/>
          </p:nvPr>
        </p:nvSpPr>
        <p:spPr/>
        <p:txBody>
          <a:bodyPr/>
          <a:lstStyle/>
          <a:p>
            <a:r>
              <a:rPr lang="en-US" dirty="0"/>
              <a:t>Primary Drowning Prevention</a:t>
            </a:r>
          </a:p>
        </p:txBody>
      </p:sp>
      <p:sp>
        <p:nvSpPr>
          <p:cNvPr id="3" name="Content Placeholder 2">
            <a:extLst>
              <a:ext uri="{FF2B5EF4-FFF2-40B4-BE49-F238E27FC236}">
                <a16:creationId xmlns:a16="http://schemas.microsoft.com/office/drawing/2014/main" id="{ECF3ABE8-C727-428A-99A8-F2FE4940CD06}"/>
              </a:ext>
            </a:extLst>
          </p:cNvPr>
          <p:cNvSpPr>
            <a:spLocks noGrp="1"/>
          </p:cNvSpPr>
          <p:nvPr>
            <p:ph idx="1"/>
          </p:nvPr>
        </p:nvSpPr>
        <p:spPr/>
        <p:txBody>
          <a:bodyPr/>
          <a:lstStyle/>
          <a:p>
            <a:r>
              <a:rPr lang="en-US" dirty="0"/>
              <a:t>Learn Lifesaving Skills!</a:t>
            </a:r>
          </a:p>
          <a:p>
            <a:r>
              <a:rPr lang="en-US" dirty="0"/>
              <a:t>Life Jackets!</a:t>
            </a:r>
          </a:p>
          <a:p>
            <a:r>
              <a:rPr lang="en-US" dirty="0"/>
              <a:t>Fencing it off!</a:t>
            </a:r>
          </a:p>
          <a:p>
            <a:r>
              <a:rPr lang="en-US" dirty="0"/>
              <a:t>Be on the Lookout!</a:t>
            </a:r>
          </a:p>
        </p:txBody>
      </p:sp>
    </p:spTree>
    <p:extLst>
      <p:ext uri="{BB962C8B-B14F-4D97-AF65-F5344CB8AC3E}">
        <p14:creationId xmlns:p14="http://schemas.microsoft.com/office/powerpoint/2010/main" val="2379888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4723-C02F-4581-AF4F-2C447D969964}"/>
              </a:ext>
            </a:extLst>
          </p:cNvPr>
          <p:cNvSpPr>
            <a:spLocks noGrp="1"/>
          </p:cNvSpPr>
          <p:nvPr>
            <p:ph type="title"/>
          </p:nvPr>
        </p:nvSpPr>
        <p:spPr/>
        <p:txBody>
          <a:bodyPr/>
          <a:lstStyle/>
          <a:p>
            <a:r>
              <a:rPr lang="en-US" dirty="0"/>
              <a:t>Primary Drowning Prevention</a:t>
            </a:r>
          </a:p>
        </p:txBody>
      </p:sp>
      <p:sp>
        <p:nvSpPr>
          <p:cNvPr id="3" name="Content Placeholder 2">
            <a:extLst>
              <a:ext uri="{FF2B5EF4-FFF2-40B4-BE49-F238E27FC236}">
                <a16:creationId xmlns:a16="http://schemas.microsoft.com/office/drawing/2014/main" id="{ECF3ABE8-C727-428A-99A8-F2FE4940CD06}"/>
              </a:ext>
            </a:extLst>
          </p:cNvPr>
          <p:cNvSpPr>
            <a:spLocks noGrp="1"/>
          </p:cNvSpPr>
          <p:nvPr>
            <p:ph idx="1"/>
          </p:nvPr>
        </p:nvSpPr>
        <p:spPr/>
        <p:txBody>
          <a:bodyPr/>
          <a:lstStyle/>
          <a:p>
            <a:r>
              <a:rPr lang="en-US" dirty="0"/>
              <a:t>Learn/Teach Lifesaving Skills</a:t>
            </a:r>
          </a:p>
          <a:p>
            <a:pPr lvl="8"/>
            <a:r>
              <a:rPr lang="en-US" sz="3200" dirty="0"/>
              <a:t>CPR</a:t>
            </a:r>
          </a:p>
          <a:p>
            <a:pPr lvl="1"/>
            <a:endParaRPr lang="en-US" dirty="0"/>
          </a:p>
          <a:p>
            <a:pPr marL="457200" lvl="1" indent="0">
              <a:buNone/>
            </a:pPr>
            <a:endParaRPr lang="en-US" dirty="0"/>
          </a:p>
          <a:p>
            <a:pPr lvl="1"/>
            <a:r>
              <a:rPr lang="en-US" dirty="0"/>
              <a:t>Swimming Classes</a:t>
            </a:r>
          </a:p>
          <a:p>
            <a:pPr lvl="1"/>
            <a:endParaRPr lang="en-US" dirty="0"/>
          </a:p>
          <a:p>
            <a:pPr lvl="1"/>
            <a:endParaRPr lang="en-US" dirty="0"/>
          </a:p>
        </p:txBody>
      </p:sp>
      <p:pic>
        <p:nvPicPr>
          <p:cNvPr id="4" name="Picture 3">
            <a:extLst>
              <a:ext uri="{FF2B5EF4-FFF2-40B4-BE49-F238E27FC236}">
                <a16:creationId xmlns:a16="http://schemas.microsoft.com/office/drawing/2014/main" id="{BEA6AFC7-C97B-42D2-910D-D0DC28764715}"/>
              </a:ext>
            </a:extLst>
          </p:cNvPr>
          <p:cNvPicPr>
            <a:picLocks noChangeAspect="1"/>
          </p:cNvPicPr>
          <p:nvPr/>
        </p:nvPicPr>
        <p:blipFill>
          <a:blip r:embed="rId2"/>
          <a:stretch>
            <a:fillRect/>
          </a:stretch>
        </p:blipFill>
        <p:spPr>
          <a:xfrm>
            <a:off x="3262312" y="4386262"/>
            <a:ext cx="2619375" cy="1743075"/>
          </a:xfrm>
          <a:prstGeom prst="rect">
            <a:avLst/>
          </a:prstGeom>
        </p:spPr>
      </p:pic>
      <p:pic>
        <p:nvPicPr>
          <p:cNvPr id="5" name="Picture 4">
            <a:extLst>
              <a:ext uri="{FF2B5EF4-FFF2-40B4-BE49-F238E27FC236}">
                <a16:creationId xmlns:a16="http://schemas.microsoft.com/office/drawing/2014/main" id="{65DF16CC-FBEA-4C4A-B16E-45BD9CF2649E}"/>
              </a:ext>
            </a:extLst>
          </p:cNvPr>
          <p:cNvPicPr>
            <a:picLocks noChangeAspect="1"/>
          </p:cNvPicPr>
          <p:nvPr/>
        </p:nvPicPr>
        <p:blipFill>
          <a:blip r:embed="rId3"/>
          <a:stretch>
            <a:fillRect/>
          </a:stretch>
        </p:blipFill>
        <p:spPr>
          <a:xfrm>
            <a:off x="6248400" y="1752600"/>
            <a:ext cx="1847850" cy="2466975"/>
          </a:xfrm>
          <a:prstGeom prst="rect">
            <a:avLst/>
          </a:prstGeom>
        </p:spPr>
      </p:pic>
    </p:spTree>
    <p:extLst>
      <p:ext uri="{BB962C8B-B14F-4D97-AF65-F5344CB8AC3E}">
        <p14:creationId xmlns:p14="http://schemas.microsoft.com/office/powerpoint/2010/main" val="3408982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4723-C02F-4581-AF4F-2C447D969964}"/>
              </a:ext>
            </a:extLst>
          </p:cNvPr>
          <p:cNvSpPr>
            <a:spLocks noGrp="1"/>
          </p:cNvSpPr>
          <p:nvPr>
            <p:ph type="title"/>
          </p:nvPr>
        </p:nvSpPr>
        <p:spPr/>
        <p:txBody>
          <a:bodyPr/>
          <a:lstStyle/>
          <a:p>
            <a:r>
              <a:rPr lang="en-US" dirty="0"/>
              <a:t>Primary Drowning Prevention</a:t>
            </a:r>
          </a:p>
        </p:txBody>
      </p:sp>
      <p:sp>
        <p:nvSpPr>
          <p:cNvPr id="3" name="Content Placeholder 2">
            <a:extLst>
              <a:ext uri="{FF2B5EF4-FFF2-40B4-BE49-F238E27FC236}">
                <a16:creationId xmlns:a16="http://schemas.microsoft.com/office/drawing/2014/main" id="{ECF3ABE8-C727-428A-99A8-F2FE4940CD06}"/>
              </a:ext>
            </a:extLst>
          </p:cNvPr>
          <p:cNvSpPr>
            <a:spLocks noGrp="1"/>
          </p:cNvSpPr>
          <p:nvPr>
            <p:ph idx="1"/>
          </p:nvPr>
        </p:nvSpPr>
        <p:spPr/>
        <p:txBody>
          <a:bodyPr/>
          <a:lstStyle/>
          <a:p>
            <a:r>
              <a:rPr lang="en-US" dirty="0"/>
              <a:t>Make Lifejackets a must!</a:t>
            </a:r>
          </a:p>
          <a:p>
            <a:pPr lvl="1"/>
            <a:r>
              <a:rPr lang="en-US" dirty="0"/>
              <a:t>Life Jacket:</a:t>
            </a:r>
          </a:p>
          <a:p>
            <a:pPr lvl="2"/>
            <a:r>
              <a:rPr lang="en-US" dirty="0"/>
              <a:t>designed to turn an unconscious person from a face down to a face up position</a:t>
            </a:r>
          </a:p>
          <a:p>
            <a:pPr lvl="1"/>
            <a:endParaRPr lang="en-US" dirty="0"/>
          </a:p>
          <a:p>
            <a:pPr lvl="1"/>
            <a:r>
              <a:rPr lang="en-US" dirty="0"/>
              <a:t>Personal Flotation Device:</a:t>
            </a:r>
          </a:p>
          <a:p>
            <a:pPr lvl="2"/>
            <a:r>
              <a:rPr lang="en-US" dirty="0"/>
              <a:t>broad term and refers to any device that aids in flotation or helps keep the wearer afloat</a:t>
            </a:r>
          </a:p>
        </p:txBody>
      </p:sp>
    </p:spTree>
    <p:extLst>
      <p:ext uri="{BB962C8B-B14F-4D97-AF65-F5344CB8AC3E}">
        <p14:creationId xmlns:p14="http://schemas.microsoft.com/office/powerpoint/2010/main" val="3589530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E32F0-F216-44B7-9360-2306DDFB4DCD}"/>
              </a:ext>
            </a:extLst>
          </p:cNvPr>
          <p:cNvSpPr>
            <a:spLocks noGrp="1"/>
          </p:cNvSpPr>
          <p:nvPr>
            <p:ph type="title"/>
          </p:nvPr>
        </p:nvSpPr>
        <p:spPr/>
        <p:txBody>
          <a:bodyPr/>
          <a:lstStyle/>
          <a:p>
            <a:r>
              <a:rPr lang="en-US" dirty="0"/>
              <a:t>Life Jackets</a:t>
            </a:r>
          </a:p>
        </p:txBody>
      </p:sp>
      <p:sp>
        <p:nvSpPr>
          <p:cNvPr id="3" name="Content Placeholder 2">
            <a:extLst>
              <a:ext uri="{FF2B5EF4-FFF2-40B4-BE49-F238E27FC236}">
                <a16:creationId xmlns:a16="http://schemas.microsoft.com/office/drawing/2014/main" id="{13979BB1-DDDA-4EE7-84CE-D46456D44271}"/>
              </a:ext>
            </a:extLst>
          </p:cNvPr>
          <p:cNvSpPr>
            <a:spLocks noGrp="1"/>
          </p:cNvSpPr>
          <p:nvPr>
            <p:ph idx="1"/>
          </p:nvPr>
        </p:nvSpPr>
        <p:spPr>
          <a:xfrm>
            <a:off x="457200" y="1600200"/>
            <a:ext cx="8229600" cy="4876800"/>
          </a:xfrm>
        </p:spPr>
        <p:txBody>
          <a:bodyPr>
            <a:normAutofit lnSpcReduction="10000"/>
          </a:bodyPr>
          <a:lstStyle/>
          <a:p>
            <a:r>
              <a:rPr lang="en-US" dirty="0"/>
              <a:t>Inspect</a:t>
            </a:r>
          </a:p>
          <a:p>
            <a:pPr lvl="1"/>
            <a:r>
              <a:rPr lang="en-US" dirty="0"/>
              <a:t>Ensure there are no rips/tears</a:t>
            </a:r>
          </a:p>
          <a:p>
            <a:pPr lvl="1"/>
            <a:r>
              <a:rPr lang="en-US" dirty="0"/>
              <a:t>All straps are functioning</a:t>
            </a:r>
          </a:p>
          <a:p>
            <a:r>
              <a:rPr lang="en-US" dirty="0"/>
              <a:t>Size</a:t>
            </a:r>
          </a:p>
          <a:p>
            <a:pPr lvl="1"/>
            <a:r>
              <a:rPr lang="en-US" dirty="0"/>
              <a:t>Correctly size the life jacket for the user</a:t>
            </a:r>
          </a:p>
          <a:p>
            <a:r>
              <a:rPr lang="en-US" dirty="0"/>
              <a:t>Replace</a:t>
            </a:r>
          </a:p>
          <a:p>
            <a:pPr lvl="1"/>
            <a:r>
              <a:rPr lang="en-US" dirty="0"/>
              <a:t>Although Life Jackets do not expire, it is recommended that they should be replaced every 10 years, or sooner if they become compromised</a:t>
            </a:r>
          </a:p>
          <a:p>
            <a:pPr lvl="4"/>
            <a:r>
              <a:rPr lang="en-US" dirty="0"/>
              <a:t>Make sure the life jacket is U.S. Coast Guard-approved </a:t>
            </a:r>
          </a:p>
          <a:p>
            <a:pPr lvl="1"/>
            <a:endParaRPr lang="en-US" dirty="0"/>
          </a:p>
        </p:txBody>
      </p:sp>
    </p:spTree>
    <p:extLst>
      <p:ext uri="{BB962C8B-B14F-4D97-AF65-F5344CB8AC3E}">
        <p14:creationId xmlns:p14="http://schemas.microsoft.com/office/powerpoint/2010/main" val="213957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5816-A3C2-4798-8716-4E7991E0F2FF}"/>
              </a:ext>
            </a:extLst>
          </p:cNvPr>
          <p:cNvSpPr>
            <a:spLocks noGrp="1"/>
          </p:cNvSpPr>
          <p:nvPr>
            <p:ph type="title"/>
          </p:nvPr>
        </p:nvSpPr>
        <p:spPr/>
        <p:txBody>
          <a:bodyPr/>
          <a:lstStyle/>
          <a:p>
            <a:r>
              <a:rPr lang="en-US" dirty="0"/>
              <a:t>Primary Drowning Prevention</a:t>
            </a:r>
          </a:p>
        </p:txBody>
      </p:sp>
      <p:sp>
        <p:nvSpPr>
          <p:cNvPr id="3" name="Content Placeholder 2">
            <a:extLst>
              <a:ext uri="{FF2B5EF4-FFF2-40B4-BE49-F238E27FC236}">
                <a16:creationId xmlns:a16="http://schemas.microsoft.com/office/drawing/2014/main" id="{40CC0C83-2573-47B2-9334-69542D6B154E}"/>
              </a:ext>
            </a:extLst>
          </p:cNvPr>
          <p:cNvSpPr>
            <a:spLocks noGrp="1"/>
          </p:cNvSpPr>
          <p:nvPr>
            <p:ph idx="1"/>
          </p:nvPr>
        </p:nvSpPr>
        <p:spPr/>
        <p:txBody>
          <a:bodyPr/>
          <a:lstStyle/>
          <a:p>
            <a:r>
              <a:rPr lang="en-US" dirty="0"/>
              <a:t>Fence it Off!</a:t>
            </a:r>
          </a:p>
        </p:txBody>
      </p:sp>
      <p:pic>
        <p:nvPicPr>
          <p:cNvPr id="4" name="Picture 3">
            <a:extLst>
              <a:ext uri="{FF2B5EF4-FFF2-40B4-BE49-F238E27FC236}">
                <a16:creationId xmlns:a16="http://schemas.microsoft.com/office/drawing/2014/main" id="{CA313560-844B-4BD1-9C57-8FE5BBAB1CA7}"/>
              </a:ext>
            </a:extLst>
          </p:cNvPr>
          <p:cNvPicPr>
            <a:picLocks noChangeAspect="1"/>
          </p:cNvPicPr>
          <p:nvPr/>
        </p:nvPicPr>
        <p:blipFill>
          <a:blip r:embed="rId2"/>
          <a:stretch>
            <a:fillRect/>
          </a:stretch>
        </p:blipFill>
        <p:spPr>
          <a:xfrm>
            <a:off x="381000" y="2438400"/>
            <a:ext cx="2895600" cy="3047999"/>
          </a:xfrm>
          <a:prstGeom prst="rect">
            <a:avLst/>
          </a:prstGeom>
        </p:spPr>
      </p:pic>
      <p:pic>
        <p:nvPicPr>
          <p:cNvPr id="5" name="Picture 4">
            <a:extLst>
              <a:ext uri="{FF2B5EF4-FFF2-40B4-BE49-F238E27FC236}">
                <a16:creationId xmlns:a16="http://schemas.microsoft.com/office/drawing/2014/main" id="{A37E8D81-7A66-4708-9B83-4B721E9314D6}"/>
              </a:ext>
            </a:extLst>
          </p:cNvPr>
          <p:cNvPicPr>
            <a:picLocks noChangeAspect="1"/>
          </p:cNvPicPr>
          <p:nvPr/>
        </p:nvPicPr>
        <p:blipFill>
          <a:blip r:embed="rId3"/>
          <a:stretch>
            <a:fillRect/>
          </a:stretch>
        </p:blipFill>
        <p:spPr>
          <a:xfrm>
            <a:off x="4267200" y="2438400"/>
            <a:ext cx="3629025" cy="1257300"/>
          </a:xfrm>
          <a:prstGeom prst="rect">
            <a:avLst/>
          </a:prstGeom>
        </p:spPr>
      </p:pic>
      <p:pic>
        <p:nvPicPr>
          <p:cNvPr id="6" name="Picture 5">
            <a:extLst>
              <a:ext uri="{FF2B5EF4-FFF2-40B4-BE49-F238E27FC236}">
                <a16:creationId xmlns:a16="http://schemas.microsoft.com/office/drawing/2014/main" id="{A59BEE84-B106-4553-A040-216A39A6CA30}"/>
              </a:ext>
            </a:extLst>
          </p:cNvPr>
          <p:cNvPicPr>
            <a:picLocks noChangeAspect="1"/>
          </p:cNvPicPr>
          <p:nvPr/>
        </p:nvPicPr>
        <p:blipFill>
          <a:blip r:embed="rId4"/>
          <a:stretch>
            <a:fillRect/>
          </a:stretch>
        </p:blipFill>
        <p:spPr>
          <a:xfrm>
            <a:off x="5010149" y="3844146"/>
            <a:ext cx="2143125" cy="2143125"/>
          </a:xfrm>
          <a:prstGeom prst="rect">
            <a:avLst/>
          </a:prstGeom>
        </p:spPr>
      </p:pic>
    </p:spTree>
    <p:extLst>
      <p:ext uri="{BB962C8B-B14F-4D97-AF65-F5344CB8AC3E}">
        <p14:creationId xmlns:p14="http://schemas.microsoft.com/office/powerpoint/2010/main" val="272050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5816-A3C2-4798-8716-4E7991E0F2FF}"/>
              </a:ext>
            </a:extLst>
          </p:cNvPr>
          <p:cNvSpPr>
            <a:spLocks noGrp="1"/>
          </p:cNvSpPr>
          <p:nvPr>
            <p:ph type="title"/>
          </p:nvPr>
        </p:nvSpPr>
        <p:spPr/>
        <p:txBody>
          <a:bodyPr/>
          <a:lstStyle/>
          <a:p>
            <a:r>
              <a:rPr lang="en-US" dirty="0"/>
              <a:t>Primary Drowning Prevention</a:t>
            </a:r>
          </a:p>
        </p:txBody>
      </p:sp>
      <p:sp>
        <p:nvSpPr>
          <p:cNvPr id="3" name="Content Placeholder 2">
            <a:extLst>
              <a:ext uri="{FF2B5EF4-FFF2-40B4-BE49-F238E27FC236}">
                <a16:creationId xmlns:a16="http://schemas.microsoft.com/office/drawing/2014/main" id="{40CC0C83-2573-47B2-9334-69542D6B154E}"/>
              </a:ext>
            </a:extLst>
          </p:cNvPr>
          <p:cNvSpPr>
            <a:spLocks noGrp="1"/>
          </p:cNvSpPr>
          <p:nvPr>
            <p:ph idx="1"/>
          </p:nvPr>
        </p:nvSpPr>
        <p:spPr/>
        <p:txBody>
          <a:bodyPr/>
          <a:lstStyle/>
          <a:p>
            <a:r>
              <a:rPr lang="en-US" dirty="0"/>
              <a:t>Be on the Lookout!</a:t>
            </a:r>
          </a:p>
          <a:p>
            <a:endParaRPr lang="en-US" dirty="0"/>
          </a:p>
        </p:txBody>
      </p:sp>
      <p:pic>
        <p:nvPicPr>
          <p:cNvPr id="4" name="Picture 3">
            <a:extLst>
              <a:ext uri="{FF2B5EF4-FFF2-40B4-BE49-F238E27FC236}">
                <a16:creationId xmlns:a16="http://schemas.microsoft.com/office/drawing/2014/main" id="{35D44672-172A-47B7-BCF1-8C4E0093E32A}"/>
              </a:ext>
            </a:extLst>
          </p:cNvPr>
          <p:cNvPicPr>
            <a:picLocks noChangeAspect="1"/>
          </p:cNvPicPr>
          <p:nvPr/>
        </p:nvPicPr>
        <p:blipFill>
          <a:blip r:embed="rId2"/>
          <a:stretch>
            <a:fillRect/>
          </a:stretch>
        </p:blipFill>
        <p:spPr>
          <a:xfrm>
            <a:off x="762000" y="2557462"/>
            <a:ext cx="7543800" cy="3919538"/>
          </a:xfrm>
          <a:prstGeom prst="rect">
            <a:avLst/>
          </a:prstGeom>
        </p:spPr>
      </p:pic>
    </p:spTree>
    <p:extLst>
      <p:ext uri="{BB962C8B-B14F-4D97-AF65-F5344CB8AC3E}">
        <p14:creationId xmlns:p14="http://schemas.microsoft.com/office/powerpoint/2010/main" val="1531854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6D88-AC6A-4AB0-835B-47866379D083}"/>
              </a:ext>
            </a:extLst>
          </p:cNvPr>
          <p:cNvSpPr>
            <a:spLocks noGrp="1"/>
          </p:cNvSpPr>
          <p:nvPr>
            <p:ph type="title"/>
          </p:nvPr>
        </p:nvSpPr>
        <p:spPr/>
        <p:txBody>
          <a:bodyPr/>
          <a:lstStyle/>
          <a:p>
            <a:r>
              <a:rPr lang="en-US" dirty="0"/>
              <a:t>Be on the Lookout!</a:t>
            </a:r>
          </a:p>
        </p:txBody>
      </p:sp>
      <p:sp>
        <p:nvSpPr>
          <p:cNvPr id="3" name="Content Placeholder 2">
            <a:extLst>
              <a:ext uri="{FF2B5EF4-FFF2-40B4-BE49-F238E27FC236}">
                <a16:creationId xmlns:a16="http://schemas.microsoft.com/office/drawing/2014/main" id="{458579B5-F6CD-49E9-AD69-D6EB0B5738A5}"/>
              </a:ext>
            </a:extLst>
          </p:cNvPr>
          <p:cNvSpPr>
            <a:spLocks noGrp="1"/>
          </p:cNvSpPr>
          <p:nvPr>
            <p:ph idx="1"/>
          </p:nvPr>
        </p:nvSpPr>
        <p:spPr/>
        <p:txBody>
          <a:bodyPr/>
          <a:lstStyle/>
          <a:p>
            <a:r>
              <a:rPr lang="en-US" dirty="0"/>
              <a:t>Closely supervise kids</a:t>
            </a:r>
          </a:p>
          <a:p>
            <a:pPr lvl="1"/>
            <a:r>
              <a:rPr lang="en-US" dirty="0"/>
              <a:t>Avoid distractions such as:</a:t>
            </a:r>
          </a:p>
          <a:p>
            <a:pPr lvl="2"/>
            <a:r>
              <a:rPr lang="en-US" dirty="0"/>
              <a:t>Cell Phones</a:t>
            </a:r>
          </a:p>
          <a:p>
            <a:pPr lvl="2"/>
            <a:r>
              <a:rPr lang="en-US" dirty="0"/>
              <a:t>Reading Books</a:t>
            </a:r>
          </a:p>
          <a:p>
            <a:pPr lvl="2"/>
            <a:r>
              <a:rPr lang="en-US" dirty="0"/>
              <a:t>ETOH</a:t>
            </a:r>
          </a:p>
          <a:p>
            <a:r>
              <a:rPr lang="en-US" dirty="0"/>
              <a:t>Utilize the buddy system</a:t>
            </a:r>
          </a:p>
          <a:p>
            <a:r>
              <a:rPr lang="en-US" dirty="0"/>
              <a:t>Know the meaning of, and obey warnings represented by colored beach flags</a:t>
            </a:r>
          </a:p>
          <a:p>
            <a:endParaRPr lang="en-US" dirty="0"/>
          </a:p>
        </p:txBody>
      </p:sp>
    </p:spTree>
    <p:extLst>
      <p:ext uri="{BB962C8B-B14F-4D97-AF65-F5344CB8AC3E}">
        <p14:creationId xmlns:p14="http://schemas.microsoft.com/office/powerpoint/2010/main" val="2542094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Pediatric Trauma</a:t>
            </a:r>
          </a:p>
        </p:txBody>
      </p:sp>
      <p:sp>
        <p:nvSpPr>
          <p:cNvPr id="3" name="Content Placeholder 2"/>
          <p:cNvSpPr>
            <a:spLocks noGrp="1"/>
          </p:cNvSpPr>
          <p:nvPr>
            <p:ph idx="1"/>
          </p:nvPr>
        </p:nvSpPr>
        <p:spPr/>
        <p:txBody>
          <a:bodyPr numCol="1">
            <a:normAutofit/>
          </a:bodyPr>
          <a:lstStyle/>
          <a:p>
            <a:pPr>
              <a:buNone/>
            </a:pPr>
            <a:r>
              <a:rPr lang="en-US" dirty="0"/>
              <a:t>	Trauma is the leading cause of death for patients aging from 0-19 years old.  According to the CDC, 12,175 children die, in the US, on an annual basis.  Additionally, an estimated 9.2 MILLION patients are evaluated at the ER for an unintentional injury.</a:t>
            </a:r>
          </a:p>
          <a:p>
            <a:pPr>
              <a:buNone/>
            </a:pPr>
            <a:endParaRPr lang="en-US" dirty="0"/>
          </a:p>
          <a:p>
            <a:pPr>
              <a:buNone/>
            </a:pPr>
            <a:endParaRPr lang="en-US" dirty="0"/>
          </a:p>
          <a:p>
            <a:pPr>
              <a:buNone/>
            </a:pPr>
            <a:r>
              <a:rPr lang="en-US" sz="1300" dirty="0">
                <a:hlinkClick r:id="rId2"/>
              </a:rPr>
              <a:t>https://www.cdc.gov/safechild/child_injury_data.html</a:t>
            </a:r>
            <a:endParaRPr lang="en-US" sz="13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4723-C02F-4581-AF4F-2C447D969964}"/>
              </a:ext>
            </a:extLst>
          </p:cNvPr>
          <p:cNvSpPr>
            <a:spLocks noGrp="1"/>
          </p:cNvSpPr>
          <p:nvPr>
            <p:ph type="title"/>
          </p:nvPr>
        </p:nvSpPr>
        <p:spPr/>
        <p:txBody>
          <a:bodyPr/>
          <a:lstStyle/>
          <a:p>
            <a:r>
              <a:rPr lang="en-US" dirty="0"/>
              <a:t>Secondary Drowning Prevention</a:t>
            </a:r>
          </a:p>
        </p:txBody>
      </p:sp>
      <p:sp>
        <p:nvSpPr>
          <p:cNvPr id="3" name="Content Placeholder 2">
            <a:extLst>
              <a:ext uri="{FF2B5EF4-FFF2-40B4-BE49-F238E27FC236}">
                <a16:creationId xmlns:a16="http://schemas.microsoft.com/office/drawing/2014/main" id="{ECF3ABE8-C727-428A-99A8-F2FE4940CD06}"/>
              </a:ext>
            </a:extLst>
          </p:cNvPr>
          <p:cNvSpPr>
            <a:spLocks noGrp="1"/>
          </p:cNvSpPr>
          <p:nvPr>
            <p:ph idx="1"/>
          </p:nvPr>
        </p:nvSpPr>
        <p:spPr/>
        <p:txBody>
          <a:bodyPr>
            <a:normAutofit/>
          </a:bodyPr>
          <a:lstStyle/>
          <a:p>
            <a:r>
              <a:rPr lang="en-US" dirty="0"/>
              <a:t>Ensure scene safety</a:t>
            </a:r>
          </a:p>
          <a:p>
            <a:pPr lvl="1"/>
            <a:r>
              <a:rPr lang="en-US" dirty="0"/>
              <a:t>Do not place yourself in harms way because of the age of the patient</a:t>
            </a:r>
          </a:p>
          <a:p>
            <a:r>
              <a:rPr lang="en-US" dirty="0"/>
              <a:t>Reach, Throw, Row, and Go…</a:t>
            </a:r>
          </a:p>
          <a:p>
            <a:r>
              <a:rPr lang="en-US" dirty="0"/>
              <a:t>Establish Time of submersion</a:t>
            </a:r>
          </a:p>
          <a:p>
            <a:pPr lvl="1"/>
            <a:r>
              <a:rPr lang="en-US" dirty="0"/>
              <a:t>Cold water &lt; 90 minutes (Water temp &lt; 43F (6C)</a:t>
            </a:r>
          </a:p>
          <a:p>
            <a:pPr lvl="1"/>
            <a:r>
              <a:rPr lang="en-US" dirty="0"/>
              <a:t>Warm water &lt; 30 minutes (Water temp &gt; 43F (6C)</a:t>
            </a:r>
          </a:p>
          <a:p>
            <a:pPr lvl="1"/>
            <a:endParaRPr lang="en-US" dirty="0"/>
          </a:p>
          <a:p>
            <a:pPr lvl="1"/>
            <a:endParaRPr lang="en-US" dirty="0"/>
          </a:p>
        </p:txBody>
      </p:sp>
    </p:spTree>
    <p:extLst>
      <p:ext uri="{BB962C8B-B14F-4D97-AF65-F5344CB8AC3E}">
        <p14:creationId xmlns:p14="http://schemas.microsoft.com/office/powerpoint/2010/main" val="1494477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4723-C02F-4581-AF4F-2C447D969964}"/>
              </a:ext>
            </a:extLst>
          </p:cNvPr>
          <p:cNvSpPr>
            <a:spLocks noGrp="1"/>
          </p:cNvSpPr>
          <p:nvPr>
            <p:ph type="title"/>
          </p:nvPr>
        </p:nvSpPr>
        <p:spPr/>
        <p:txBody>
          <a:bodyPr/>
          <a:lstStyle/>
          <a:p>
            <a:r>
              <a:rPr lang="en-US" dirty="0"/>
              <a:t>Secondary Drowning Prevention</a:t>
            </a:r>
          </a:p>
        </p:txBody>
      </p:sp>
      <p:sp>
        <p:nvSpPr>
          <p:cNvPr id="3" name="Content Placeholder 2">
            <a:extLst>
              <a:ext uri="{FF2B5EF4-FFF2-40B4-BE49-F238E27FC236}">
                <a16:creationId xmlns:a16="http://schemas.microsoft.com/office/drawing/2014/main" id="{ECF3ABE8-C727-428A-99A8-F2FE4940CD06}"/>
              </a:ext>
            </a:extLst>
          </p:cNvPr>
          <p:cNvSpPr>
            <a:spLocks noGrp="1"/>
          </p:cNvSpPr>
          <p:nvPr>
            <p:ph idx="1"/>
          </p:nvPr>
        </p:nvSpPr>
        <p:spPr/>
        <p:txBody>
          <a:bodyPr>
            <a:normAutofit/>
          </a:bodyPr>
          <a:lstStyle/>
          <a:p>
            <a:r>
              <a:rPr lang="en-US" dirty="0"/>
              <a:t>Obtain the patients core temperature</a:t>
            </a:r>
          </a:p>
          <a:p>
            <a:pPr lvl="1"/>
            <a:r>
              <a:rPr lang="en-US" dirty="0"/>
              <a:t>If temperature is less than 86F (30C) </a:t>
            </a:r>
          </a:p>
          <a:p>
            <a:pPr lvl="2"/>
            <a:r>
              <a:rPr lang="en-US" dirty="0"/>
              <a:t>Limit defibrillation to one attempt </a:t>
            </a:r>
          </a:p>
          <a:p>
            <a:pPr lvl="2"/>
            <a:r>
              <a:rPr lang="en-US" dirty="0"/>
              <a:t>Limit medications to one dose</a:t>
            </a:r>
          </a:p>
          <a:p>
            <a:pPr lvl="2"/>
            <a:r>
              <a:rPr lang="en-US" dirty="0"/>
              <a:t>Actively rewarm the patient</a:t>
            </a:r>
          </a:p>
          <a:p>
            <a:pPr lvl="1"/>
            <a:r>
              <a:rPr lang="en-US" dirty="0"/>
              <a:t>If temperature is 86F (30C) or above</a:t>
            </a:r>
          </a:p>
          <a:p>
            <a:pPr lvl="2"/>
            <a:r>
              <a:rPr lang="en-US" dirty="0"/>
              <a:t>Continue active rewarming of the patient </a:t>
            </a:r>
          </a:p>
          <a:p>
            <a:pPr lvl="2"/>
            <a:r>
              <a:rPr lang="en-US" dirty="0"/>
              <a:t>Resume normal defibrillation intervals</a:t>
            </a:r>
          </a:p>
          <a:p>
            <a:pPr lvl="2"/>
            <a:r>
              <a:rPr lang="en-US" dirty="0"/>
              <a:t>Resume medication administration*</a:t>
            </a:r>
          </a:p>
          <a:p>
            <a:pPr marL="1371600" lvl="3" indent="0">
              <a:buNone/>
            </a:pPr>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625769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BF5B2-B7F0-4508-BEA9-FED97697C477}"/>
              </a:ext>
            </a:extLst>
          </p:cNvPr>
          <p:cNvSpPr>
            <a:spLocks noGrp="1"/>
          </p:cNvSpPr>
          <p:nvPr>
            <p:ph type="title"/>
          </p:nvPr>
        </p:nvSpPr>
        <p:spPr/>
        <p:txBody>
          <a:bodyPr/>
          <a:lstStyle/>
          <a:p>
            <a:r>
              <a:rPr lang="en-US" dirty="0"/>
              <a:t>Tertiary Drowning Prevention</a:t>
            </a:r>
          </a:p>
        </p:txBody>
      </p:sp>
      <p:pic>
        <p:nvPicPr>
          <p:cNvPr id="4" name="Content Placeholder 3">
            <a:extLst>
              <a:ext uri="{FF2B5EF4-FFF2-40B4-BE49-F238E27FC236}">
                <a16:creationId xmlns:a16="http://schemas.microsoft.com/office/drawing/2014/main" id="{D5D50FEB-90BC-4C6A-8D52-991D633064DE}"/>
              </a:ext>
            </a:extLst>
          </p:cNvPr>
          <p:cNvPicPr>
            <a:picLocks noGrp="1" noChangeAspect="1"/>
          </p:cNvPicPr>
          <p:nvPr>
            <p:ph idx="1"/>
          </p:nvPr>
        </p:nvPicPr>
        <p:blipFill>
          <a:blip r:embed="rId2"/>
          <a:stretch>
            <a:fillRect/>
          </a:stretch>
        </p:blipFill>
        <p:spPr>
          <a:xfrm>
            <a:off x="1600200" y="1600200"/>
            <a:ext cx="5791200" cy="4525963"/>
          </a:xfrm>
          <a:prstGeom prst="rect">
            <a:avLst/>
          </a:prstGeom>
        </p:spPr>
      </p:pic>
    </p:spTree>
    <p:extLst>
      <p:ext uri="{BB962C8B-B14F-4D97-AF65-F5344CB8AC3E}">
        <p14:creationId xmlns:p14="http://schemas.microsoft.com/office/powerpoint/2010/main" val="259289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9E960-1D1F-4E73-AB2E-A210B06D7EF6}"/>
              </a:ext>
            </a:extLst>
          </p:cNvPr>
          <p:cNvSpPr>
            <a:spLocks noGrp="1"/>
          </p:cNvSpPr>
          <p:nvPr>
            <p:ph type="title"/>
          </p:nvPr>
        </p:nvSpPr>
        <p:spPr/>
        <p:txBody>
          <a:bodyPr/>
          <a:lstStyle/>
          <a:p>
            <a:r>
              <a:rPr lang="en-US" dirty="0"/>
              <a:t>Playground Safety</a:t>
            </a:r>
          </a:p>
        </p:txBody>
      </p:sp>
      <p:sp>
        <p:nvSpPr>
          <p:cNvPr id="3" name="Content Placeholder 2">
            <a:extLst>
              <a:ext uri="{FF2B5EF4-FFF2-40B4-BE49-F238E27FC236}">
                <a16:creationId xmlns:a16="http://schemas.microsoft.com/office/drawing/2014/main" id="{AE07F43B-865F-4B3E-A09C-BC688B109D06}"/>
              </a:ext>
            </a:extLst>
          </p:cNvPr>
          <p:cNvSpPr>
            <a:spLocks noGrp="1"/>
          </p:cNvSpPr>
          <p:nvPr>
            <p:ph idx="1"/>
          </p:nvPr>
        </p:nvSpPr>
        <p:spPr/>
        <p:txBody>
          <a:bodyPr>
            <a:normAutofit/>
          </a:bodyPr>
          <a:lstStyle/>
          <a:p>
            <a:r>
              <a:rPr lang="en-US" dirty="0"/>
              <a:t>Annually, more than 200,000 children, ages 14 and younger, are treated at the ER for playground-related injuries</a:t>
            </a:r>
          </a:p>
          <a:p>
            <a:pPr lvl="1"/>
            <a:r>
              <a:rPr lang="en-US" dirty="0"/>
              <a:t>About 56% of playground-related injuries that are treated in EDs are fractures and contusions/abrasions.</a:t>
            </a:r>
          </a:p>
          <a:p>
            <a:pPr lvl="1"/>
            <a:r>
              <a:rPr lang="en-US" dirty="0"/>
              <a:t>About 75% of injuries related to playground equipment occur on public playgrounds. Most occur at a place of recreation or school.</a:t>
            </a:r>
          </a:p>
          <a:p>
            <a:pPr lvl="1"/>
            <a:endParaRPr lang="en-US" dirty="0"/>
          </a:p>
          <a:p>
            <a:pPr lvl="1"/>
            <a:endParaRPr lang="en-US" dirty="0"/>
          </a:p>
        </p:txBody>
      </p:sp>
    </p:spTree>
    <p:extLst>
      <p:ext uri="{BB962C8B-B14F-4D97-AF65-F5344CB8AC3E}">
        <p14:creationId xmlns:p14="http://schemas.microsoft.com/office/powerpoint/2010/main" val="4245282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C658-4267-4B82-9EB7-5E1383370391}"/>
              </a:ext>
            </a:extLst>
          </p:cNvPr>
          <p:cNvSpPr>
            <a:spLocks noGrp="1"/>
          </p:cNvSpPr>
          <p:nvPr>
            <p:ph type="title"/>
          </p:nvPr>
        </p:nvSpPr>
        <p:spPr/>
        <p:txBody>
          <a:bodyPr/>
          <a:lstStyle/>
          <a:p>
            <a:r>
              <a:rPr lang="en-US" dirty="0"/>
              <a:t>Playground Safety</a:t>
            </a:r>
          </a:p>
        </p:txBody>
      </p:sp>
      <p:sp>
        <p:nvSpPr>
          <p:cNvPr id="3" name="Content Placeholder 2">
            <a:extLst>
              <a:ext uri="{FF2B5EF4-FFF2-40B4-BE49-F238E27FC236}">
                <a16:creationId xmlns:a16="http://schemas.microsoft.com/office/drawing/2014/main" id="{21F00472-6469-4386-B3F4-B63EFD66D84E}"/>
              </a:ext>
            </a:extLst>
          </p:cNvPr>
          <p:cNvSpPr>
            <a:spLocks noGrp="1"/>
          </p:cNvSpPr>
          <p:nvPr>
            <p:ph idx="1"/>
          </p:nvPr>
        </p:nvSpPr>
        <p:spPr/>
        <p:txBody>
          <a:bodyPr/>
          <a:lstStyle/>
          <a:p>
            <a:r>
              <a:rPr lang="en-US" dirty="0"/>
              <a:t>Of the 200,000 emergencies, approximately 20,000 are treated for Traumatic Brain Injuries (TBIs)</a:t>
            </a:r>
          </a:p>
          <a:p>
            <a:pPr lvl="1"/>
            <a:r>
              <a:rPr lang="en-US" dirty="0"/>
              <a:t>0-4 year </a:t>
            </a:r>
            <a:r>
              <a:rPr lang="en-US" dirty="0" err="1"/>
              <a:t>olds</a:t>
            </a:r>
            <a:r>
              <a:rPr lang="en-US" dirty="0"/>
              <a:t> with TBIs are often injured on swings and slides.</a:t>
            </a:r>
          </a:p>
          <a:p>
            <a:pPr lvl="1"/>
            <a:r>
              <a:rPr lang="en-US" dirty="0"/>
              <a:t>5-14 year </a:t>
            </a:r>
            <a:r>
              <a:rPr lang="en-US" dirty="0" err="1"/>
              <a:t>olds</a:t>
            </a:r>
            <a:r>
              <a:rPr lang="en-US" dirty="0"/>
              <a:t> with TBIs are often injured on swings, monkey bars, and climbing equipment.</a:t>
            </a:r>
          </a:p>
          <a:p>
            <a:endParaRPr lang="en-US" dirty="0"/>
          </a:p>
        </p:txBody>
      </p:sp>
    </p:spTree>
    <p:extLst>
      <p:ext uri="{BB962C8B-B14F-4D97-AF65-F5344CB8AC3E}">
        <p14:creationId xmlns:p14="http://schemas.microsoft.com/office/powerpoint/2010/main" val="1842626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4603-FFB3-4A7D-BDAB-670A84A36D12}"/>
              </a:ext>
            </a:extLst>
          </p:cNvPr>
          <p:cNvSpPr>
            <a:spLocks noGrp="1"/>
          </p:cNvSpPr>
          <p:nvPr>
            <p:ph type="title"/>
          </p:nvPr>
        </p:nvSpPr>
        <p:spPr/>
        <p:txBody>
          <a:bodyPr/>
          <a:lstStyle/>
          <a:p>
            <a:r>
              <a:rPr lang="en-US" dirty="0"/>
              <a:t>Primary Playground Prevention</a:t>
            </a:r>
          </a:p>
        </p:txBody>
      </p:sp>
      <p:sp>
        <p:nvSpPr>
          <p:cNvPr id="3" name="Content Placeholder 2">
            <a:extLst>
              <a:ext uri="{FF2B5EF4-FFF2-40B4-BE49-F238E27FC236}">
                <a16:creationId xmlns:a16="http://schemas.microsoft.com/office/drawing/2014/main" id="{2182241F-5294-4C29-A4E2-F9E739D426CB}"/>
              </a:ext>
            </a:extLst>
          </p:cNvPr>
          <p:cNvSpPr>
            <a:spLocks noGrp="1"/>
          </p:cNvSpPr>
          <p:nvPr>
            <p:ph idx="1"/>
          </p:nvPr>
        </p:nvSpPr>
        <p:spPr/>
        <p:txBody>
          <a:bodyPr>
            <a:normAutofit fontScale="92500"/>
          </a:bodyPr>
          <a:lstStyle/>
          <a:p>
            <a:r>
              <a:rPr lang="en-US" dirty="0"/>
              <a:t>Checking that playgrounds have soft material under them such as wood chips, sand, or mulch.</a:t>
            </a:r>
          </a:p>
          <a:p>
            <a:r>
              <a:rPr lang="en-US" dirty="0"/>
              <a:t>Reading playground signs and using playground equipment that is right for your child’s age.</a:t>
            </a:r>
          </a:p>
          <a:p>
            <a:r>
              <a:rPr lang="en-US" dirty="0"/>
              <a:t>Making sure there are guardrails in good condition to help prevent falls.</a:t>
            </a:r>
          </a:p>
          <a:p>
            <a:r>
              <a:rPr lang="en-US" dirty="0"/>
              <a:t>Looking out for things in the play area that can trip your child, like tree stumps or rocks</a:t>
            </a:r>
          </a:p>
          <a:p>
            <a:endParaRPr lang="en-US" dirty="0"/>
          </a:p>
        </p:txBody>
      </p:sp>
    </p:spTree>
    <p:extLst>
      <p:ext uri="{BB962C8B-B14F-4D97-AF65-F5344CB8AC3E}">
        <p14:creationId xmlns:p14="http://schemas.microsoft.com/office/powerpoint/2010/main" val="200461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E7F0-4B28-4AED-A9C6-C18D6623DF3A}"/>
              </a:ext>
            </a:extLst>
          </p:cNvPr>
          <p:cNvSpPr>
            <a:spLocks noGrp="1"/>
          </p:cNvSpPr>
          <p:nvPr>
            <p:ph type="title"/>
          </p:nvPr>
        </p:nvSpPr>
        <p:spPr/>
        <p:txBody>
          <a:bodyPr/>
          <a:lstStyle/>
          <a:p>
            <a:r>
              <a:rPr lang="en-US" dirty="0"/>
              <a:t>Secondary Playground Prevention</a:t>
            </a:r>
          </a:p>
        </p:txBody>
      </p:sp>
      <p:pic>
        <p:nvPicPr>
          <p:cNvPr id="4" name="Online Media 3" title="Chuck E. Cheese - Bubble Wrap">
            <a:hlinkClick r:id="" action="ppaction://media"/>
            <a:extLst>
              <a:ext uri="{FF2B5EF4-FFF2-40B4-BE49-F238E27FC236}">
                <a16:creationId xmlns:a16="http://schemas.microsoft.com/office/drawing/2014/main" id="{4EDB017F-5EDB-4830-B95A-2A5859AFA194}"/>
              </a:ext>
            </a:extLst>
          </p:cNvPr>
          <p:cNvPicPr>
            <a:picLocks noGrp="1" noRot="1" noChangeAspect="1"/>
          </p:cNvPicPr>
          <p:nvPr>
            <p:ph idx="1"/>
            <a:videoFile r:link="rId1"/>
          </p:nvPr>
        </p:nvPicPr>
        <p:blipFill>
          <a:blip r:embed="rId3"/>
          <a:stretch>
            <a:fillRect/>
          </a:stretch>
        </p:blipFill>
        <p:spPr>
          <a:xfrm>
            <a:off x="1554163" y="1600200"/>
            <a:ext cx="6034087" cy="4525963"/>
          </a:xfrm>
          <a:prstGeom prst="rect">
            <a:avLst/>
          </a:prstGeom>
        </p:spPr>
      </p:pic>
    </p:spTree>
    <p:extLst>
      <p:ext uri="{BB962C8B-B14F-4D97-AF65-F5344CB8AC3E}">
        <p14:creationId xmlns:p14="http://schemas.microsoft.com/office/powerpoint/2010/main" val="3876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9F71-CF41-4517-A96E-EC1957F2E07E}"/>
              </a:ext>
            </a:extLst>
          </p:cNvPr>
          <p:cNvSpPr>
            <a:spLocks noGrp="1"/>
          </p:cNvSpPr>
          <p:nvPr>
            <p:ph type="title"/>
          </p:nvPr>
        </p:nvSpPr>
        <p:spPr/>
        <p:txBody>
          <a:bodyPr/>
          <a:lstStyle/>
          <a:p>
            <a:r>
              <a:rPr lang="en-US" dirty="0"/>
              <a:t>Keep Kids “SAFE”</a:t>
            </a:r>
          </a:p>
        </p:txBody>
      </p:sp>
      <p:sp>
        <p:nvSpPr>
          <p:cNvPr id="3" name="Content Placeholder 2">
            <a:extLst>
              <a:ext uri="{FF2B5EF4-FFF2-40B4-BE49-F238E27FC236}">
                <a16:creationId xmlns:a16="http://schemas.microsoft.com/office/drawing/2014/main" id="{2831C7E6-AFB3-4AAF-B8EE-15FE374914FB}"/>
              </a:ext>
            </a:extLst>
          </p:cNvPr>
          <p:cNvSpPr>
            <a:spLocks noGrp="1"/>
          </p:cNvSpPr>
          <p:nvPr>
            <p:ph idx="1"/>
          </p:nvPr>
        </p:nvSpPr>
        <p:spPr/>
        <p:txBody>
          <a:bodyPr/>
          <a:lstStyle/>
          <a:p>
            <a:r>
              <a:rPr lang="en-US" dirty="0"/>
              <a:t>S: Supervision</a:t>
            </a:r>
          </a:p>
          <a:p>
            <a:r>
              <a:rPr lang="en-US" dirty="0"/>
              <a:t>A: Appropriate Environment</a:t>
            </a:r>
          </a:p>
          <a:p>
            <a:r>
              <a:rPr lang="en-US" dirty="0"/>
              <a:t>F: Fall Surfacing</a:t>
            </a:r>
          </a:p>
          <a:p>
            <a:r>
              <a:rPr lang="en-US" dirty="0"/>
              <a:t>E: Equipment Maintenance </a:t>
            </a:r>
          </a:p>
        </p:txBody>
      </p:sp>
    </p:spTree>
    <p:extLst>
      <p:ext uri="{BB962C8B-B14F-4D97-AF65-F5344CB8AC3E}">
        <p14:creationId xmlns:p14="http://schemas.microsoft.com/office/powerpoint/2010/main" val="841755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9F71-CF41-4517-A96E-EC1957F2E07E}"/>
              </a:ext>
            </a:extLst>
          </p:cNvPr>
          <p:cNvSpPr>
            <a:spLocks noGrp="1"/>
          </p:cNvSpPr>
          <p:nvPr>
            <p:ph type="title"/>
          </p:nvPr>
        </p:nvSpPr>
        <p:spPr/>
        <p:txBody>
          <a:bodyPr/>
          <a:lstStyle/>
          <a:p>
            <a:r>
              <a:rPr lang="en-US" dirty="0"/>
              <a:t>Keep Kids “SAFE”</a:t>
            </a:r>
          </a:p>
        </p:txBody>
      </p:sp>
      <p:pic>
        <p:nvPicPr>
          <p:cNvPr id="4" name="Content Placeholder 3">
            <a:extLst>
              <a:ext uri="{FF2B5EF4-FFF2-40B4-BE49-F238E27FC236}">
                <a16:creationId xmlns:a16="http://schemas.microsoft.com/office/drawing/2014/main" id="{F9FEB76A-82B6-4D36-88B9-5AB4DF972CB4}"/>
              </a:ext>
            </a:extLst>
          </p:cNvPr>
          <p:cNvPicPr>
            <a:picLocks noGrp="1" noChangeAspect="1"/>
          </p:cNvPicPr>
          <p:nvPr>
            <p:ph idx="1"/>
          </p:nvPr>
        </p:nvPicPr>
        <p:blipFill>
          <a:blip r:embed="rId2"/>
          <a:stretch>
            <a:fillRect/>
          </a:stretch>
        </p:blipFill>
        <p:spPr>
          <a:xfrm>
            <a:off x="1177528" y="1600200"/>
            <a:ext cx="6788944" cy="4525963"/>
          </a:xfrm>
          <a:prstGeom prst="rect">
            <a:avLst/>
          </a:prstGeom>
        </p:spPr>
      </p:pic>
    </p:spTree>
    <p:extLst>
      <p:ext uri="{BB962C8B-B14F-4D97-AF65-F5344CB8AC3E}">
        <p14:creationId xmlns:p14="http://schemas.microsoft.com/office/powerpoint/2010/main" val="951393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5AAA-37C4-4FAC-9D50-FE924C3B14EB}"/>
              </a:ext>
            </a:extLst>
          </p:cNvPr>
          <p:cNvSpPr>
            <a:spLocks noGrp="1"/>
          </p:cNvSpPr>
          <p:nvPr>
            <p:ph type="title"/>
          </p:nvPr>
        </p:nvSpPr>
        <p:spPr/>
        <p:txBody>
          <a:bodyPr/>
          <a:lstStyle/>
          <a:p>
            <a:r>
              <a:rPr lang="en-US" dirty="0"/>
              <a:t>Sports Safety</a:t>
            </a:r>
          </a:p>
        </p:txBody>
      </p:sp>
      <p:sp>
        <p:nvSpPr>
          <p:cNvPr id="3" name="Content Placeholder 2">
            <a:extLst>
              <a:ext uri="{FF2B5EF4-FFF2-40B4-BE49-F238E27FC236}">
                <a16:creationId xmlns:a16="http://schemas.microsoft.com/office/drawing/2014/main" id="{D9625EFA-BCD3-473D-B123-D0E132F95E6D}"/>
              </a:ext>
            </a:extLst>
          </p:cNvPr>
          <p:cNvSpPr>
            <a:spLocks noGrp="1"/>
          </p:cNvSpPr>
          <p:nvPr>
            <p:ph idx="1"/>
          </p:nvPr>
        </p:nvSpPr>
        <p:spPr/>
        <p:txBody>
          <a:bodyPr/>
          <a:lstStyle/>
          <a:p>
            <a:r>
              <a:rPr lang="en-US" dirty="0"/>
              <a:t>Every year, 2.6 million children between the ages of 0 and 19 years old are treated in the emergency department each year for sports and recreation-related injuries.</a:t>
            </a:r>
          </a:p>
          <a:p>
            <a:pPr lvl="1"/>
            <a:r>
              <a:rPr lang="en-US" dirty="0"/>
              <a:t>That’s almost 7,124 kids a day!</a:t>
            </a:r>
          </a:p>
        </p:txBody>
      </p:sp>
    </p:spTree>
    <p:extLst>
      <p:ext uri="{BB962C8B-B14F-4D97-AF65-F5344CB8AC3E}">
        <p14:creationId xmlns:p14="http://schemas.microsoft.com/office/powerpoint/2010/main" val="203591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Fatal Injuries</a:t>
            </a:r>
          </a:p>
        </p:txBody>
      </p:sp>
      <p:sp>
        <p:nvSpPr>
          <p:cNvPr id="3" name="Content Placeholder 2"/>
          <p:cNvSpPr>
            <a:spLocks noGrp="1"/>
          </p:cNvSpPr>
          <p:nvPr>
            <p:ph idx="1"/>
          </p:nvPr>
        </p:nvSpPr>
        <p:spPr/>
        <p:txBody>
          <a:bodyPr numCol="1">
            <a:normAutofit fontScale="92500" lnSpcReduction="20000"/>
          </a:bodyPr>
          <a:lstStyle/>
          <a:p>
            <a:r>
              <a:rPr lang="en-US" dirty="0"/>
              <a:t>Males have a higher death rate than females, almost 2:1, and male fatalities outnumbered females in all childhood age groups</a:t>
            </a:r>
          </a:p>
          <a:p>
            <a:r>
              <a:rPr lang="en-US" dirty="0"/>
              <a:t>Highest death rates as a result from MVA</a:t>
            </a:r>
          </a:p>
          <a:p>
            <a:r>
              <a:rPr lang="en-US" dirty="0"/>
              <a:t>A significant number of pedestrian and pedal bike incidents occurred</a:t>
            </a:r>
          </a:p>
          <a:p>
            <a:r>
              <a:rPr lang="en-US" dirty="0"/>
              <a:t>The poisoning death rate for 15 and above was 5x the rate of other age groups</a:t>
            </a:r>
          </a:p>
          <a:p>
            <a:r>
              <a:rPr lang="en-US" dirty="0"/>
              <a:t>The suffocation death rate for Infants was 16x the rate of all other age groups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5AAA-37C4-4FAC-9D50-FE924C3B14EB}"/>
              </a:ext>
            </a:extLst>
          </p:cNvPr>
          <p:cNvSpPr>
            <a:spLocks noGrp="1"/>
          </p:cNvSpPr>
          <p:nvPr>
            <p:ph type="title"/>
          </p:nvPr>
        </p:nvSpPr>
        <p:spPr/>
        <p:txBody>
          <a:bodyPr/>
          <a:lstStyle/>
          <a:p>
            <a:r>
              <a:rPr lang="en-US" dirty="0"/>
              <a:t>Primary Prevention</a:t>
            </a:r>
          </a:p>
        </p:txBody>
      </p:sp>
      <p:sp>
        <p:nvSpPr>
          <p:cNvPr id="3" name="Content Placeholder 2">
            <a:extLst>
              <a:ext uri="{FF2B5EF4-FFF2-40B4-BE49-F238E27FC236}">
                <a16:creationId xmlns:a16="http://schemas.microsoft.com/office/drawing/2014/main" id="{D9625EFA-BCD3-473D-B123-D0E132F95E6D}"/>
              </a:ext>
            </a:extLst>
          </p:cNvPr>
          <p:cNvSpPr>
            <a:spLocks noGrp="1"/>
          </p:cNvSpPr>
          <p:nvPr>
            <p:ph idx="1"/>
          </p:nvPr>
        </p:nvSpPr>
        <p:spPr/>
        <p:txBody>
          <a:bodyPr/>
          <a:lstStyle/>
          <a:p>
            <a:r>
              <a:rPr lang="en-US" dirty="0"/>
              <a:t>Even if it’s not required; get young athletes a Preparticipation Physical Examination (PPE/Sports Physical)</a:t>
            </a:r>
          </a:p>
          <a:p>
            <a:pPr lvl="1"/>
            <a:r>
              <a:rPr lang="en-US" dirty="0"/>
              <a:t>Medical History</a:t>
            </a:r>
          </a:p>
          <a:p>
            <a:pPr lvl="1"/>
            <a:r>
              <a:rPr lang="en-US" dirty="0"/>
              <a:t>Physical Examination</a:t>
            </a:r>
          </a:p>
          <a:p>
            <a:pPr lvl="2"/>
            <a:endParaRPr lang="en-US" dirty="0"/>
          </a:p>
        </p:txBody>
      </p:sp>
    </p:spTree>
    <p:extLst>
      <p:ext uri="{BB962C8B-B14F-4D97-AF65-F5344CB8AC3E}">
        <p14:creationId xmlns:p14="http://schemas.microsoft.com/office/powerpoint/2010/main" val="928670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D3C6-1862-4C14-9E8F-3DD2D34E842F}"/>
              </a:ext>
            </a:extLst>
          </p:cNvPr>
          <p:cNvSpPr>
            <a:spLocks noGrp="1"/>
          </p:cNvSpPr>
          <p:nvPr>
            <p:ph type="title"/>
          </p:nvPr>
        </p:nvSpPr>
        <p:spPr/>
        <p:txBody>
          <a:bodyPr/>
          <a:lstStyle/>
          <a:p>
            <a:r>
              <a:rPr lang="en-US" dirty="0"/>
              <a:t>PPE/Sports Physical</a:t>
            </a:r>
          </a:p>
        </p:txBody>
      </p:sp>
      <p:sp>
        <p:nvSpPr>
          <p:cNvPr id="3" name="Content Placeholder 2">
            <a:extLst>
              <a:ext uri="{FF2B5EF4-FFF2-40B4-BE49-F238E27FC236}">
                <a16:creationId xmlns:a16="http://schemas.microsoft.com/office/drawing/2014/main" id="{E41397FC-A86C-4C11-B5C6-F3B909F494DA}"/>
              </a:ext>
            </a:extLst>
          </p:cNvPr>
          <p:cNvSpPr>
            <a:spLocks noGrp="1"/>
          </p:cNvSpPr>
          <p:nvPr>
            <p:ph idx="1"/>
          </p:nvPr>
        </p:nvSpPr>
        <p:spPr/>
        <p:txBody>
          <a:bodyPr/>
          <a:lstStyle/>
          <a:p>
            <a:r>
              <a:rPr lang="en-US" dirty="0"/>
              <a:t>Medical History</a:t>
            </a:r>
          </a:p>
          <a:p>
            <a:pPr lvl="2"/>
            <a:r>
              <a:rPr lang="en-US" dirty="0"/>
              <a:t>Allergies</a:t>
            </a:r>
          </a:p>
          <a:p>
            <a:pPr lvl="2"/>
            <a:r>
              <a:rPr lang="en-US" dirty="0"/>
              <a:t>Medication Review</a:t>
            </a:r>
          </a:p>
          <a:p>
            <a:pPr lvl="2"/>
            <a:r>
              <a:rPr lang="en-US" dirty="0"/>
              <a:t>Past Medical History</a:t>
            </a:r>
          </a:p>
          <a:p>
            <a:endParaRPr lang="en-US" dirty="0"/>
          </a:p>
        </p:txBody>
      </p:sp>
    </p:spTree>
    <p:extLst>
      <p:ext uri="{BB962C8B-B14F-4D97-AF65-F5344CB8AC3E}">
        <p14:creationId xmlns:p14="http://schemas.microsoft.com/office/powerpoint/2010/main" val="3673750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5093-C7ED-44C7-AA7B-C1BB001AF7B7}"/>
              </a:ext>
            </a:extLst>
          </p:cNvPr>
          <p:cNvSpPr>
            <a:spLocks noGrp="1"/>
          </p:cNvSpPr>
          <p:nvPr>
            <p:ph type="title"/>
          </p:nvPr>
        </p:nvSpPr>
        <p:spPr/>
        <p:txBody>
          <a:bodyPr/>
          <a:lstStyle/>
          <a:p>
            <a:r>
              <a:rPr lang="en-US" dirty="0"/>
              <a:t>PPE/Sports Physical</a:t>
            </a:r>
          </a:p>
        </p:txBody>
      </p:sp>
      <p:sp>
        <p:nvSpPr>
          <p:cNvPr id="3" name="Content Placeholder 2">
            <a:extLst>
              <a:ext uri="{FF2B5EF4-FFF2-40B4-BE49-F238E27FC236}">
                <a16:creationId xmlns:a16="http://schemas.microsoft.com/office/drawing/2014/main" id="{DE35F243-9C4E-406F-BD8C-D85BA31ACB7C}"/>
              </a:ext>
            </a:extLst>
          </p:cNvPr>
          <p:cNvSpPr>
            <a:spLocks noGrp="1"/>
          </p:cNvSpPr>
          <p:nvPr>
            <p:ph idx="1"/>
          </p:nvPr>
        </p:nvSpPr>
        <p:spPr/>
        <p:txBody>
          <a:bodyPr>
            <a:normAutofit/>
          </a:bodyPr>
          <a:lstStyle/>
          <a:p>
            <a:r>
              <a:rPr lang="en-US" dirty="0"/>
              <a:t>Physical Examination:</a:t>
            </a:r>
          </a:p>
          <a:p>
            <a:pPr lvl="1" fontAlgn="base"/>
            <a:r>
              <a:rPr lang="en-US" dirty="0"/>
              <a:t>Height and Weight</a:t>
            </a:r>
          </a:p>
          <a:p>
            <a:pPr lvl="1" fontAlgn="base"/>
            <a:r>
              <a:rPr lang="en-US" dirty="0"/>
              <a:t>BP and pulse (heart rate and rhythm)</a:t>
            </a:r>
          </a:p>
          <a:p>
            <a:pPr lvl="1" fontAlgn="base"/>
            <a:r>
              <a:rPr lang="en-US" dirty="0"/>
              <a:t>Vision check</a:t>
            </a:r>
          </a:p>
          <a:p>
            <a:pPr lvl="1" fontAlgn="base"/>
            <a:r>
              <a:rPr lang="en-US" dirty="0"/>
              <a:t>Check the heart, lungs, abdomen, ears, nose, and throat</a:t>
            </a:r>
          </a:p>
          <a:p>
            <a:pPr lvl="1" fontAlgn="base"/>
            <a:r>
              <a:rPr lang="en-US" dirty="0"/>
              <a:t>Evaluate posture, joints, strength, and flexibility</a:t>
            </a:r>
          </a:p>
          <a:p>
            <a:pPr lvl="1"/>
            <a:endParaRPr lang="en-US" dirty="0"/>
          </a:p>
        </p:txBody>
      </p:sp>
    </p:spTree>
    <p:extLst>
      <p:ext uri="{BB962C8B-B14F-4D97-AF65-F5344CB8AC3E}">
        <p14:creationId xmlns:p14="http://schemas.microsoft.com/office/powerpoint/2010/main" val="35088244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6FA7-C76F-4412-81BB-86A6AC03DC36}"/>
              </a:ext>
            </a:extLst>
          </p:cNvPr>
          <p:cNvSpPr>
            <a:spLocks noGrp="1"/>
          </p:cNvSpPr>
          <p:nvPr>
            <p:ph type="title"/>
          </p:nvPr>
        </p:nvSpPr>
        <p:spPr/>
        <p:txBody>
          <a:bodyPr/>
          <a:lstStyle/>
          <a:p>
            <a:r>
              <a:rPr lang="en-US" dirty="0"/>
              <a:t>Secondary Prevention</a:t>
            </a:r>
          </a:p>
        </p:txBody>
      </p:sp>
      <p:pic>
        <p:nvPicPr>
          <p:cNvPr id="4" name="Content Placeholder 3">
            <a:extLst>
              <a:ext uri="{FF2B5EF4-FFF2-40B4-BE49-F238E27FC236}">
                <a16:creationId xmlns:a16="http://schemas.microsoft.com/office/drawing/2014/main" id="{A96FB164-B4B1-49C1-A0F4-AE39DB627F20}"/>
              </a:ext>
            </a:extLst>
          </p:cNvPr>
          <p:cNvPicPr>
            <a:picLocks noGrp="1" noChangeAspect="1"/>
          </p:cNvPicPr>
          <p:nvPr>
            <p:ph idx="1"/>
          </p:nvPr>
        </p:nvPicPr>
        <p:blipFill>
          <a:blip r:embed="rId2"/>
          <a:stretch>
            <a:fillRect/>
          </a:stretch>
        </p:blipFill>
        <p:spPr>
          <a:xfrm>
            <a:off x="457200" y="1524000"/>
            <a:ext cx="2257425" cy="2028825"/>
          </a:xfrm>
          <a:prstGeom prst="rect">
            <a:avLst/>
          </a:prstGeom>
        </p:spPr>
      </p:pic>
      <p:pic>
        <p:nvPicPr>
          <p:cNvPr id="5" name="Picture 4">
            <a:extLst>
              <a:ext uri="{FF2B5EF4-FFF2-40B4-BE49-F238E27FC236}">
                <a16:creationId xmlns:a16="http://schemas.microsoft.com/office/drawing/2014/main" id="{AE16EC26-2036-4898-802D-86FDF71FD4A2}"/>
              </a:ext>
            </a:extLst>
          </p:cNvPr>
          <p:cNvPicPr>
            <a:picLocks noChangeAspect="1"/>
          </p:cNvPicPr>
          <p:nvPr/>
        </p:nvPicPr>
        <p:blipFill>
          <a:blip r:embed="rId3"/>
          <a:stretch>
            <a:fillRect/>
          </a:stretch>
        </p:blipFill>
        <p:spPr>
          <a:xfrm>
            <a:off x="2971800" y="3657600"/>
            <a:ext cx="2619375" cy="1743075"/>
          </a:xfrm>
          <a:prstGeom prst="rect">
            <a:avLst/>
          </a:prstGeom>
        </p:spPr>
      </p:pic>
      <p:pic>
        <p:nvPicPr>
          <p:cNvPr id="6" name="Picture 5">
            <a:extLst>
              <a:ext uri="{FF2B5EF4-FFF2-40B4-BE49-F238E27FC236}">
                <a16:creationId xmlns:a16="http://schemas.microsoft.com/office/drawing/2014/main" id="{29022CDA-D95B-41B6-9DC7-B1F59ECE9B8E}"/>
              </a:ext>
            </a:extLst>
          </p:cNvPr>
          <p:cNvPicPr>
            <a:picLocks noChangeAspect="1"/>
          </p:cNvPicPr>
          <p:nvPr/>
        </p:nvPicPr>
        <p:blipFill>
          <a:blip r:embed="rId4"/>
          <a:stretch>
            <a:fillRect/>
          </a:stretch>
        </p:blipFill>
        <p:spPr>
          <a:xfrm>
            <a:off x="5791200" y="1524000"/>
            <a:ext cx="2619375" cy="2028825"/>
          </a:xfrm>
          <a:prstGeom prst="rect">
            <a:avLst/>
          </a:prstGeom>
        </p:spPr>
      </p:pic>
    </p:spTree>
    <p:extLst>
      <p:ext uri="{BB962C8B-B14F-4D97-AF65-F5344CB8AC3E}">
        <p14:creationId xmlns:p14="http://schemas.microsoft.com/office/powerpoint/2010/main" val="1468720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6FA7-C76F-4412-81BB-86A6AC03DC36}"/>
              </a:ext>
            </a:extLst>
          </p:cNvPr>
          <p:cNvSpPr>
            <a:spLocks noGrp="1"/>
          </p:cNvSpPr>
          <p:nvPr>
            <p:ph type="title"/>
          </p:nvPr>
        </p:nvSpPr>
        <p:spPr/>
        <p:txBody>
          <a:bodyPr/>
          <a:lstStyle/>
          <a:p>
            <a:r>
              <a:rPr lang="en-US" dirty="0"/>
              <a:t>Secondary Prevention</a:t>
            </a:r>
          </a:p>
        </p:txBody>
      </p:sp>
      <p:sp>
        <p:nvSpPr>
          <p:cNvPr id="3" name="Content Placeholder 2">
            <a:extLst>
              <a:ext uri="{FF2B5EF4-FFF2-40B4-BE49-F238E27FC236}">
                <a16:creationId xmlns:a16="http://schemas.microsoft.com/office/drawing/2014/main" id="{F1902464-D937-4E47-9B7F-D16C8260D2F2}"/>
              </a:ext>
            </a:extLst>
          </p:cNvPr>
          <p:cNvSpPr>
            <a:spLocks noGrp="1"/>
          </p:cNvSpPr>
          <p:nvPr>
            <p:ph idx="1"/>
          </p:nvPr>
        </p:nvSpPr>
        <p:spPr/>
        <p:txBody>
          <a:bodyPr/>
          <a:lstStyle/>
          <a:p>
            <a:r>
              <a:rPr lang="en-US" dirty="0">
                <a:hlinkClick r:id="rId2"/>
              </a:rPr>
              <a:t>https://www.cdc.gov/headsup/youthsports/index.html</a:t>
            </a:r>
            <a:endParaRPr lang="en-US" dirty="0"/>
          </a:p>
        </p:txBody>
      </p:sp>
    </p:spTree>
    <p:extLst>
      <p:ext uri="{BB962C8B-B14F-4D97-AF65-F5344CB8AC3E}">
        <p14:creationId xmlns:p14="http://schemas.microsoft.com/office/powerpoint/2010/main" val="4057442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16E6-80B8-43F1-BFCF-D14A1145024F}"/>
              </a:ext>
            </a:extLst>
          </p:cNvPr>
          <p:cNvSpPr>
            <a:spLocks noGrp="1"/>
          </p:cNvSpPr>
          <p:nvPr>
            <p:ph type="title"/>
          </p:nvPr>
        </p:nvSpPr>
        <p:spPr/>
        <p:txBody>
          <a:bodyPr/>
          <a:lstStyle/>
          <a:p>
            <a:r>
              <a:rPr lang="en-US"/>
              <a:t>Falls</a:t>
            </a:r>
            <a:endParaRPr lang="en-US" dirty="0"/>
          </a:p>
        </p:txBody>
      </p:sp>
      <p:pic>
        <p:nvPicPr>
          <p:cNvPr id="7" name="Content Placeholder 6">
            <a:extLst>
              <a:ext uri="{FF2B5EF4-FFF2-40B4-BE49-F238E27FC236}">
                <a16:creationId xmlns:a16="http://schemas.microsoft.com/office/drawing/2014/main" id="{B6720E1D-5DF4-40A7-9297-58516EA388DB}"/>
              </a:ext>
            </a:extLst>
          </p:cNvPr>
          <p:cNvPicPr>
            <a:picLocks noGrp="1" noChangeAspect="1"/>
          </p:cNvPicPr>
          <p:nvPr>
            <p:ph idx="1"/>
          </p:nvPr>
        </p:nvPicPr>
        <p:blipFill>
          <a:blip r:embed="rId2"/>
          <a:stretch>
            <a:fillRect/>
          </a:stretch>
        </p:blipFill>
        <p:spPr>
          <a:xfrm>
            <a:off x="2294786" y="1600200"/>
            <a:ext cx="4554428" cy="4525963"/>
          </a:xfrm>
          <a:prstGeom prst="rect">
            <a:avLst/>
          </a:prstGeom>
        </p:spPr>
      </p:pic>
    </p:spTree>
    <p:extLst>
      <p:ext uri="{BB962C8B-B14F-4D97-AF65-F5344CB8AC3E}">
        <p14:creationId xmlns:p14="http://schemas.microsoft.com/office/powerpoint/2010/main" val="16252815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7D26-F0DE-46C0-A559-D885671657A6}"/>
              </a:ext>
            </a:extLst>
          </p:cNvPr>
          <p:cNvSpPr>
            <a:spLocks noGrp="1"/>
          </p:cNvSpPr>
          <p:nvPr>
            <p:ph type="title"/>
          </p:nvPr>
        </p:nvSpPr>
        <p:spPr/>
        <p:txBody>
          <a:bodyPr/>
          <a:lstStyle/>
          <a:p>
            <a:r>
              <a:rPr lang="en-US" dirty="0"/>
              <a:t>Falls</a:t>
            </a:r>
          </a:p>
        </p:txBody>
      </p:sp>
      <p:sp>
        <p:nvSpPr>
          <p:cNvPr id="3" name="Content Placeholder 2">
            <a:extLst>
              <a:ext uri="{FF2B5EF4-FFF2-40B4-BE49-F238E27FC236}">
                <a16:creationId xmlns:a16="http://schemas.microsoft.com/office/drawing/2014/main" id="{63BB73B5-43A7-4855-93E4-59016ED93660}"/>
              </a:ext>
            </a:extLst>
          </p:cNvPr>
          <p:cNvSpPr>
            <a:spLocks noGrp="1"/>
          </p:cNvSpPr>
          <p:nvPr>
            <p:ph idx="1"/>
          </p:nvPr>
        </p:nvSpPr>
        <p:spPr/>
        <p:txBody>
          <a:bodyPr/>
          <a:lstStyle/>
          <a:p>
            <a:r>
              <a:rPr lang="en-US" dirty="0"/>
              <a:t>Leading cause of non-fatal injuries for all children ages 0 to 19</a:t>
            </a:r>
          </a:p>
          <a:p>
            <a:r>
              <a:rPr lang="en-US" dirty="0"/>
              <a:t>Approximately 8,000 children are treated in U.S. emergency rooms for fall-related injuries every day. </a:t>
            </a:r>
          </a:p>
          <a:p>
            <a:pPr lvl="1"/>
            <a:r>
              <a:rPr lang="en-US" dirty="0"/>
              <a:t>This adds up to almost 2.8 million children each year</a:t>
            </a:r>
          </a:p>
        </p:txBody>
      </p:sp>
    </p:spTree>
    <p:extLst>
      <p:ext uri="{BB962C8B-B14F-4D97-AF65-F5344CB8AC3E}">
        <p14:creationId xmlns:p14="http://schemas.microsoft.com/office/powerpoint/2010/main" val="2091980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B392-A819-4697-A476-AF12967786DD}"/>
              </a:ext>
            </a:extLst>
          </p:cNvPr>
          <p:cNvSpPr>
            <a:spLocks noGrp="1"/>
          </p:cNvSpPr>
          <p:nvPr>
            <p:ph type="title"/>
          </p:nvPr>
        </p:nvSpPr>
        <p:spPr/>
        <p:txBody>
          <a:bodyPr/>
          <a:lstStyle/>
          <a:p>
            <a:r>
              <a:rPr lang="en-US" dirty="0"/>
              <a:t>Primary Fall Prevention</a:t>
            </a:r>
          </a:p>
        </p:txBody>
      </p:sp>
      <p:sp>
        <p:nvSpPr>
          <p:cNvPr id="3" name="Content Placeholder 2">
            <a:extLst>
              <a:ext uri="{FF2B5EF4-FFF2-40B4-BE49-F238E27FC236}">
                <a16:creationId xmlns:a16="http://schemas.microsoft.com/office/drawing/2014/main" id="{1E11CB47-C26B-4B6B-9355-DBD17CDE92E6}"/>
              </a:ext>
            </a:extLst>
          </p:cNvPr>
          <p:cNvSpPr>
            <a:spLocks noGrp="1"/>
          </p:cNvSpPr>
          <p:nvPr>
            <p:ph idx="1"/>
          </p:nvPr>
        </p:nvSpPr>
        <p:spPr/>
        <p:txBody>
          <a:bodyPr/>
          <a:lstStyle/>
          <a:p>
            <a:r>
              <a:rPr lang="en-US" dirty="0"/>
              <a:t>Use guards on windows that are above ground level</a:t>
            </a:r>
          </a:p>
          <a:p>
            <a:r>
              <a:rPr lang="en-US" dirty="0"/>
              <a:t>Stair gates</a:t>
            </a:r>
          </a:p>
          <a:p>
            <a:r>
              <a:rPr lang="en-US" dirty="0"/>
              <a:t>Guard rails</a:t>
            </a:r>
          </a:p>
          <a:p>
            <a:pPr lvl="1"/>
            <a:r>
              <a:rPr lang="en-US" dirty="0"/>
              <a:t>All of these devices can help keep a busy, active child from taking a dangerous tumble.</a:t>
            </a:r>
          </a:p>
        </p:txBody>
      </p:sp>
    </p:spTree>
    <p:extLst>
      <p:ext uri="{BB962C8B-B14F-4D97-AF65-F5344CB8AC3E}">
        <p14:creationId xmlns:p14="http://schemas.microsoft.com/office/powerpoint/2010/main" val="2186685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8D41-D6F3-4F0C-A316-C995CB30863B}"/>
              </a:ext>
            </a:extLst>
          </p:cNvPr>
          <p:cNvSpPr>
            <a:spLocks noGrp="1"/>
          </p:cNvSpPr>
          <p:nvPr>
            <p:ph type="title"/>
          </p:nvPr>
        </p:nvSpPr>
        <p:spPr/>
        <p:txBody>
          <a:bodyPr/>
          <a:lstStyle/>
          <a:p>
            <a:r>
              <a:rPr lang="en-US" dirty="0"/>
              <a:t>Secondary Fall Prevention</a:t>
            </a:r>
          </a:p>
        </p:txBody>
      </p:sp>
      <p:pic>
        <p:nvPicPr>
          <p:cNvPr id="4" name="Content Placeholder 3">
            <a:extLst>
              <a:ext uri="{FF2B5EF4-FFF2-40B4-BE49-F238E27FC236}">
                <a16:creationId xmlns:a16="http://schemas.microsoft.com/office/drawing/2014/main" id="{99562343-1AF2-4C83-B27D-0DFE90CAB4F8}"/>
              </a:ext>
            </a:extLst>
          </p:cNvPr>
          <p:cNvPicPr>
            <a:picLocks noGrp="1" noChangeAspect="1"/>
          </p:cNvPicPr>
          <p:nvPr>
            <p:ph idx="1"/>
          </p:nvPr>
        </p:nvPicPr>
        <p:blipFill>
          <a:blip r:embed="rId2"/>
          <a:stretch>
            <a:fillRect/>
          </a:stretch>
        </p:blipFill>
        <p:spPr>
          <a:xfrm>
            <a:off x="657225" y="1667669"/>
            <a:ext cx="7829550" cy="4391025"/>
          </a:xfrm>
          <a:prstGeom prst="rect">
            <a:avLst/>
          </a:prstGeom>
        </p:spPr>
      </p:pic>
    </p:spTree>
    <p:extLst>
      <p:ext uri="{BB962C8B-B14F-4D97-AF65-F5344CB8AC3E}">
        <p14:creationId xmlns:p14="http://schemas.microsoft.com/office/powerpoint/2010/main" val="1340352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3F56-048E-45C9-94C6-AE5A76552101}"/>
              </a:ext>
            </a:extLst>
          </p:cNvPr>
          <p:cNvSpPr>
            <a:spLocks noGrp="1"/>
          </p:cNvSpPr>
          <p:nvPr>
            <p:ph type="title"/>
          </p:nvPr>
        </p:nvSpPr>
        <p:spPr/>
        <p:txBody>
          <a:bodyPr/>
          <a:lstStyle/>
          <a:p>
            <a:r>
              <a:rPr lang="en-US" dirty="0"/>
              <a:t>Road Traffic Safety</a:t>
            </a:r>
          </a:p>
        </p:txBody>
      </p:sp>
      <p:pic>
        <p:nvPicPr>
          <p:cNvPr id="7" name="Content Placeholder 6">
            <a:extLst>
              <a:ext uri="{FF2B5EF4-FFF2-40B4-BE49-F238E27FC236}">
                <a16:creationId xmlns:a16="http://schemas.microsoft.com/office/drawing/2014/main" id="{394BB1EA-36DD-45FA-8B8F-6DF8343699D7}"/>
              </a:ext>
            </a:extLst>
          </p:cNvPr>
          <p:cNvPicPr>
            <a:picLocks noGrp="1" noChangeAspect="1"/>
          </p:cNvPicPr>
          <p:nvPr>
            <p:ph idx="1"/>
          </p:nvPr>
        </p:nvPicPr>
        <p:blipFill>
          <a:blip r:embed="rId2"/>
          <a:stretch>
            <a:fillRect/>
          </a:stretch>
        </p:blipFill>
        <p:spPr>
          <a:xfrm>
            <a:off x="1714500" y="2205831"/>
            <a:ext cx="5715000" cy="3314700"/>
          </a:xfrm>
          <a:prstGeom prst="rect">
            <a:avLst/>
          </a:prstGeom>
        </p:spPr>
      </p:pic>
    </p:spTree>
    <p:extLst>
      <p:ext uri="{BB962C8B-B14F-4D97-AF65-F5344CB8AC3E}">
        <p14:creationId xmlns:p14="http://schemas.microsoft.com/office/powerpoint/2010/main" val="227934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Nonfatal Injuries</a:t>
            </a:r>
          </a:p>
        </p:txBody>
      </p:sp>
      <p:sp>
        <p:nvSpPr>
          <p:cNvPr id="3" name="Content Placeholder 2"/>
          <p:cNvSpPr>
            <a:spLocks noGrp="1"/>
          </p:cNvSpPr>
          <p:nvPr>
            <p:ph idx="1"/>
          </p:nvPr>
        </p:nvSpPr>
        <p:spPr/>
        <p:txBody>
          <a:bodyPr numCol="1">
            <a:normAutofit fontScale="77500" lnSpcReduction="20000"/>
          </a:bodyPr>
          <a:lstStyle/>
          <a:p>
            <a:r>
              <a:rPr lang="en-US" dirty="0"/>
              <a:t>Males have a higher rate of occurrence</a:t>
            </a:r>
          </a:p>
          <a:p>
            <a:r>
              <a:rPr lang="en-US" dirty="0"/>
              <a:t>Falls account for over 50% of the injuries in children less than 1 year old, and is the leading cause for all categories less than 15</a:t>
            </a:r>
          </a:p>
          <a:p>
            <a:r>
              <a:rPr lang="en-US" dirty="0"/>
              <a:t>Other causes were due to blunt force trauma, insect/animal bites, and overexertion</a:t>
            </a:r>
          </a:p>
          <a:p>
            <a:r>
              <a:rPr lang="en-US" dirty="0"/>
              <a:t>Suffocation was highest for infants</a:t>
            </a:r>
          </a:p>
          <a:p>
            <a:r>
              <a:rPr lang="en-US" dirty="0"/>
              <a:t>Burns and Drowning was highest in patients less than 4 years old</a:t>
            </a:r>
          </a:p>
          <a:p>
            <a:r>
              <a:rPr lang="en-US" dirty="0"/>
              <a:t>Children 1-4 had the highest rate of nonfatal poisonings</a:t>
            </a:r>
          </a:p>
          <a:p>
            <a:r>
              <a:rPr lang="en-US" dirty="0"/>
              <a:t>MVA leading cause for 15 year old and above</a:t>
            </a:r>
          </a:p>
          <a:p>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441B3-A6A7-4591-9E8B-43A9997013ED}"/>
              </a:ext>
            </a:extLst>
          </p:cNvPr>
          <p:cNvSpPr>
            <a:spLocks noGrp="1"/>
          </p:cNvSpPr>
          <p:nvPr>
            <p:ph type="title"/>
          </p:nvPr>
        </p:nvSpPr>
        <p:spPr/>
        <p:txBody>
          <a:bodyPr/>
          <a:lstStyle/>
          <a:p>
            <a:r>
              <a:rPr lang="en-US" dirty="0"/>
              <a:t>Road Traffic Safety</a:t>
            </a:r>
          </a:p>
        </p:txBody>
      </p:sp>
      <p:sp>
        <p:nvSpPr>
          <p:cNvPr id="3" name="Content Placeholder 2">
            <a:extLst>
              <a:ext uri="{FF2B5EF4-FFF2-40B4-BE49-F238E27FC236}">
                <a16:creationId xmlns:a16="http://schemas.microsoft.com/office/drawing/2014/main" id="{FC4480C2-0C1A-419E-B74B-D72A61D5B8AE}"/>
              </a:ext>
            </a:extLst>
          </p:cNvPr>
          <p:cNvSpPr>
            <a:spLocks noGrp="1"/>
          </p:cNvSpPr>
          <p:nvPr>
            <p:ph idx="1"/>
          </p:nvPr>
        </p:nvSpPr>
        <p:spPr/>
        <p:txBody>
          <a:bodyPr/>
          <a:lstStyle/>
          <a:p>
            <a:r>
              <a:rPr lang="en-US" dirty="0"/>
              <a:t>Nearly 150 children between ages 0 and 19 are treated in emergency departments for injuries sustained in motor vehicle crashes, every hour.</a:t>
            </a:r>
          </a:p>
          <a:p>
            <a:r>
              <a:rPr lang="en-US" dirty="0"/>
              <a:t>More children ages 5 to 19 die from crash-related injuries than from any other type of injury!</a:t>
            </a:r>
          </a:p>
          <a:p>
            <a:r>
              <a:rPr lang="en-US" dirty="0"/>
              <a:t>Six teens a day are killed in car crashes. </a:t>
            </a:r>
          </a:p>
        </p:txBody>
      </p:sp>
    </p:spTree>
    <p:extLst>
      <p:ext uri="{BB962C8B-B14F-4D97-AF65-F5344CB8AC3E}">
        <p14:creationId xmlns:p14="http://schemas.microsoft.com/office/powerpoint/2010/main" val="1627895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1F75-94B6-43F3-BEE6-4358F05DC4A7}"/>
              </a:ext>
            </a:extLst>
          </p:cNvPr>
          <p:cNvSpPr>
            <a:spLocks noGrp="1"/>
          </p:cNvSpPr>
          <p:nvPr>
            <p:ph type="title"/>
          </p:nvPr>
        </p:nvSpPr>
        <p:spPr/>
        <p:txBody>
          <a:bodyPr>
            <a:normAutofit fontScale="90000"/>
          </a:bodyPr>
          <a:lstStyle/>
          <a:p>
            <a:r>
              <a:rPr lang="en-US" dirty="0"/>
              <a:t>Teen Driving: </a:t>
            </a:r>
            <a:r>
              <a:rPr lang="en-US" sz="4000" dirty="0"/>
              <a:t>Leading Causes of Accidents</a:t>
            </a:r>
          </a:p>
        </p:txBody>
      </p:sp>
      <p:sp>
        <p:nvSpPr>
          <p:cNvPr id="4" name="Content Placeholder 3">
            <a:extLst>
              <a:ext uri="{FF2B5EF4-FFF2-40B4-BE49-F238E27FC236}">
                <a16:creationId xmlns:a16="http://schemas.microsoft.com/office/drawing/2014/main" id="{75A8833B-1D30-4D34-A214-FE4A00E7B211}"/>
              </a:ext>
            </a:extLst>
          </p:cNvPr>
          <p:cNvSpPr>
            <a:spLocks noGrp="1"/>
          </p:cNvSpPr>
          <p:nvPr>
            <p:ph sz="half" idx="1"/>
          </p:nvPr>
        </p:nvSpPr>
        <p:spPr/>
        <p:txBody>
          <a:bodyPr/>
          <a:lstStyle/>
          <a:p>
            <a:r>
              <a:rPr lang="en-US" dirty="0"/>
              <a:t>Driver Inexperience</a:t>
            </a:r>
          </a:p>
          <a:p>
            <a:endParaRPr lang="en-US" dirty="0"/>
          </a:p>
          <a:p>
            <a:r>
              <a:rPr lang="en-US" dirty="0"/>
              <a:t>Nighttime Driving</a:t>
            </a:r>
          </a:p>
          <a:p>
            <a:endParaRPr lang="en-US" dirty="0"/>
          </a:p>
          <a:p>
            <a:r>
              <a:rPr lang="en-US" dirty="0"/>
              <a:t>Distracted Driving</a:t>
            </a:r>
          </a:p>
          <a:p>
            <a:endParaRPr lang="en-US" dirty="0"/>
          </a:p>
          <a:p>
            <a:r>
              <a:rPr lang="en-US" dirty="0"/>
              <a:t>Reckless Driving</a:t>
            </a:r>
          </a:p>
        </p:txBody>
      </p:sp>
      <p:sp>
        <p:nvSpPr>
          <p:cNvPr id="5" name="Content Placeholder 4">
            <a:extLst>
              <a:ext uri="{FF2B5EF4-FFF2-40B4-BE49-F238E27FC236}">
                <a16:creationId xmlns:a16="http://schemas.microsoft.com/office/drawing/2014/main" id="{68D2AB11-2BAD-445C-9957-193DDBA4EAC0}"/>
              </a:ext>
            </a:extLst>
          </p:cNvPr>
          <p:cNvSpPr>
            <a:spLocks noGrp="1"/>
          </p:cNvSpPr>
          <p:nvPr>
            <p:ph sz="half" idx="2"/>
          </p:nvPr>
        </p:nvSpPr>
        <p:spPr/>
        <p:txBody>
          <a:bodyPr/>
          <a:lstStyle/>
          <a:p>
            <a:r>
              <a:rPr lang="en-US" dirty="0"/>
              <a:t>Teen Passengers</a:t>
            </a:r>
          </a:p>
          <a:p>
            <a:endParaRPr lang="en-US" dirty="0"/>
          </a:p>
          <a:p>
            <a:r>
              <a:rPr lang="en-US" dirty="0"/>
              <a:t>Not using Seat Belts</a:t>
            </a:r>
          </a:p>
          <a:p>
            <a:endParaRPr lang="en-US" dirty="0"/>
          </a:p>
          <a:p>
            <a:r>
              <a:rPr lang="en-US" dirty="0"/>
              <a:t>Drowsy Driving</a:t>
            </a:r>
          </a:p>
          <a:p>
            <a:endParaRPr lang="en-US" dirty="0"/>
          </a:p>
          <a:p>
            <a:r>
              <a:rPr lang="en-US" dirty="0"/>
              <a:t>Impaired Driving</a:t>
            </a:r>
          </a:p>
        </p:txBody>
      </p:sp>
    </p:spTree>
    <p:extLst>
      <p:ext uri="{BB962C8B-B14F-4D97-AF65-F5344CB8AC3E}">
        <p14:creationId xmlns:p14="http://schemas.microsoft.com/office/powerpoint/2010/main" val="34443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A913F-C4D6-49BC-AD26-FF8EEDF317A6}"/>
              </a:ext>
            </a:extLst>
          </p:cNvPr>
          <p:cNvSpPr>
            <a:spLocks noGrp="1"/>
          </p:cNvSpPr>
          <p:nvPr>
            <p:ph type="title"/>
          </p:nvPr>
        </p:nvSpPr>
        <p:spPr/>
        <p:txBody>
          <a:bodyPr/>
          <a:lstStyle/>
          <a:p>
            <a:r>
              <a:rPr lang="en-US" dirty="0"/>
              <a:t>Car Seats</a:t>
            </a:r>
          </a:p>
        </p:txBody>
      </p:sp>
      <p:pic>
        <p:nvPicPr>
          <p:cNvPr id="4" name="Content Placeholder 3">
            <a:extLst>
              <a:ext uri="{FF2B5EF4-FFF2-40B4-BE49-F238E27FC236}">
                <a16:creationId xmlns:a16="http://schemas.microsoft.com/office/drawing/2014/main" id="{43420765-D4C7-4075-AFDF-115AE65B63B8}"/>
              </a:ext>
            </a:extLst>
          </p:cNvPr>
          <p:cNvPicPr>
            <a:picLocks noGrp="1" noChangeAspect="1"/>
          </p:cNvPicPr>
          <p:nvPr>
            <p:ph idx="1"/>
          </p:nvPr>
        </p:nvPicPr>
        <p:blipFill>
          <a:blip r:embed="rId2"/>
          <a:stretch>
            <a:fillRect/>
          </a:stretch>
        </p:blipFill>
        <p:spPr>
          <a:xfrm>
            <a:off x="1787073" y="1600200"/>
            <a:ext cx="5569854" cy="4525963"/>
          </a:xfrm>
          <a:prstGeom prst="rect">
            <a:avLst/>
          </a:prstGeom>
        </p:spPr>
      </p:pic>
    </p:spTree>
    <p:extLst>
      <p:ext uri="{BB962C8B-B14F-4D97-AF65-F5344CB8AC3E}">
        <p14:creationId xmlns:p14="http://schemas.microsoft.com/office/powerpoint/2010/main" val="13963685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E68F9-577B-4CCD-9163-70DEDE6A6AC5}"/>
              </a:ext>
            </a:extLst>
          </p:cNvPr>
          <p:cNvSpPr>
            <a:spLocks noGrp="1"/>
          </p:cNvSpPr>
          <p:nvPr>
            <p:ph type="title"/>
          </p:nvPr>
        </p:nvSpPr>
        <p:spPr/>
        <p:txBody>
          <a:bodyPr/>
          <a:lstStyle/>
          <a:p>
            <a:r>
              <a:rPr lang="en-US" dirty="0"/>
              <a:t>Car Seats: A review in time…</a:t>
            </a:r>
          </a:p>
        </p:txBody>
      </p:sp>
      <p:pic>
        <p:nvPicPr>
          <p:cNvPr id="4" name="Content Placeholder 3">
            <a:extLst>
              <a:ext uri="{FF2B5EF4-FFF2-40B4-BE49-F238E27FC236}">
                <a16:creationId xmlns:a16="http://schemas.microsoft.com/office/drawing/2014/main" id="{966E62EB-FC39-437A-A1B8-9A2C399B0482}"/>
              </a:ext>
            </a:extLst>
          </p:cNvPr>
          <p:cNvPicPr>
            <a:picLocks noGrp="1" noChangeAspect="1"/>
          </p:cNvPicPr>
          <p:nvPr>
            <p:ph idx="1"/>
          </p:nvPr>
        </p:nvPicPr>
        <p:blipFill>
          <a:blip r:embed="rId2"/>
          <a:stretch>
            <a:fillRect/>
          </a:stretch>
        </p:blipFill>
        <p:spPr>
          <a:xfrm>
            <a:off x="2818189" y="1600200"/>
            <a:ext cx="3507621" cy="4525963"/>
          </a:xfrm>
          <a:prstGeom prst="rect">
            <a:avLst/>
          </a:prstGeom>
        </p:spPr>
      </p:pic>
    </p:spTree>
    <p:extLst>
      <p:ext uri="{BB962C8B-B14F-4D97-AF65-F5344CB8AC3E}">
        <p14:creationId xmlns:p14="http://schemas.microsoft.com/office/powerpoint/2010/main" val="495745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007B-F4C2-469B-BF91-D3F98DAB8D10}"/>
              </a:ext>
            </a:extLst>
          </p:cNvPr>
          <p:cNvSpPr>
            <a:spLocks noGrp="1"/>
          </p:cNvSpPr>
          <p:nvPr>
            <p:ph type="title"/>
          </p:nvPr>
        </p:nvSpPr>
        <p:spPr/>
        <p:txBody>
          <a:bodyPr/>
          <a:lstStyle/>
          <a:p>
            <a:r>
              <a:rPr lang="en-US" dirty="0"/>
              <a:t>Car Seats: A review in time…</a:t>
            </a:r>
          </a:p>
        </p:txBody>
      </p:sp>
      <p:pic>
        <p:nvPicPr>
          <p:cNvPr id="4" name="Content Placeholder 3">
            <a:extLst>
              <a:ext uri="{FF2B5EF4-FFF2-40B4-BE49-F238E27FC236}">
                <a16:creationId xmlns:a16="http://schemas.microsoft.com/office/drawing/2014/main" id="{FD933284-3A23-4DBE-BD49-E5CCEF9DBE8D}"/>
              </a:ext>
            </a:extLst>
          </p:cNvPr>
          <p:cNvPicPr>
            <a:picLocks noGrp="1" noChangeAspect="1"/>
          </p:cNvPicPr>
          <p:nvPr>
            <p:ph idx="1"/>
          </p:nvPr>
        </p:nvPicPr>
        <p:blipFill>
          <a:blip r:embed="rId2"/>
          <a:stretch>
            <a:fillRect/>
          </a:stretch>
        </p:blipFill>
        <p:spPr>
          <a:xfrm>
            <a:off x="1599942" y="2006788"/>
            <a:ext cx="5944115" cy="3712786"/>
          </a:xfrm>
          <a:prstGeom prst="rect">
            <a:avLst/>
          </a:prstGeom>
        </p:spPr>
      </p:pic>
    </p:spTree>
    <p:extLst>
      <p:ext uri="{BB962C8B-B14F-4D97-AF65-F5344CB8AC3E}">
        <p14:creationId xmlns:p14="http://schemas.microsoft.com/office/powerpoint/2010/main" val="2147833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D7396-DDFD-4F18-A534-B271E4E859D8}"/>
              </a:ext>
            </a:extLst>
          </p:cNvPr>
          <p:cNvSpPr>
            <a:spLocks noGrp="1"/>
          </p:cNvSpPr>
          <p:nvPr>
            <p:ph type="title"/>
          </p:nvPr>
        </p:nvSpPr>
        <p:spPr/>
        <p:txBody>
          <a:bodyPr/>
          <a:lstStyle/>
          <a:p>
            <a:r>
              <a:rPr lang="en-US" dirty="0"/>
              <a:t>Car Seats: A review in time…</a:t>
            </a:r>
          </a:p>
        </p:txBody>
      </p:sp>
      <p:pic>
        <p:nvPicPr>
          <p:cNvPr id="4" name="Content Placeholder 3">
            <a:extLst>
              <a:ext uri="{FF2B5EF4-FFF2-40B4-BE49-F238E27FC236}">
                <a16:creationId xmlns:a16="http://schemas.microsoft.com/office/drawing/2014/main" id="{D548CB32-4AE7-4DA0-BA10-9ECFBB20D802}"/>
              </a:ext>
            </a:extLst>
          </p:cNvPr>
          <p:cNvPicPr>
            <a:picLocks noGrp="1" noChangeAspect="1"/>
          </p:cNvPicPr>
          <p:nvPr>
            <p:ph idx="1"/>
          </p:nvPr>
        </p:nvPicPr>
        <p:blipFill>
          <a:blip r:embed="rId2"/>
          <a:stretch>
            <a:fillRect/>
          </a:stretch>
        </p:blipFill>
        <p:spPr>
          <a:xfrm>
            <a:off x="2468657" y="1600200"/>
            <a:ext cx="4206686" cy="4525963"/>
          </a:xfrm>
          <a:prstGeom prst="rect">
            <a:avLst/>
          </a:prstGeom>
        </p:spPr>
      </p:pic>
    </p:spTree>
    <p:extLst>
      <p:ext uri="{BB962C8B-B14F-4D97-AF65-F5344CB8AC3E}">
        <p14:creationId xmlns:p14="http://schemas.microsoft.com/office/powerpoint/2010/main" val="2282446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D7396-DDFD-4F18-A534-B271E4E859D8}"/>
              </a:ext>
            </a:extLst>
          </p:cNvPr>
          <p:cNvSpPr>
            <a:spLocks noGrp="1"/>
          </p:cNvSpPr>
          <p:nvPr>
            <p:ph type="title"/>
          </p:nvPr>
        </p:nvSpPr>
        <p:spPr/>
        <p:txBody>
          <a:bodyPr/>
          <a:lstStyle/>
          <a:p>
            <a:r>
              <a:rPr lang="en-US" dirty="0"/>
              <a:t>Car Seats: A review in time…</a:t>
            </a:r>
          </a:p>
        </p:txBody>
      </p:sp>
      <p:pic>
        <p:nvPicPr>
          <p:cNvPr id="4" name="Content Placeholder 3">
            <a:extLst>
              <a:ext uri="{FF2B5EF4-FFF2-40B4-BE49-F238E27FC236}">
                <a16:creationId xmlns:a16="http://schemas.microsoft.com/office/drawing/2014/main" id="{D0989613-2CF2-41D6-8AA1-8558ECB6FD7D}"/>
              </a:ext>
            </a:extLst>
          </p:cNvPr>
          <p:cNvPicPr>
            <a:picLocks noGrp="1" noChangeAspect="1"/>
          </p:cNvPicPr>
          <p:nvPr>
            <p:ph idx="1"/>
          </p:nvPr>
        </p:nvPicPr>
        <p:blipFill>
          <a:blip r:embed="rId2"/>
          <a:stretch>
            <a:fillRect/>
          </a:stretch>
        </p:blipFill>
        <p:spPr>
          <a:xfrm>
            <a:off x="2184287" y="1600200"/>
            <a:ext cx="4775425" cy="4525963"/>
          </a:xfrm>
          <a:prstGeom prst="rect">
            <a:avLst/>
          </a:prstGeom>
        </p:spPr>
      </p:pic>
    </p:spTree>
    <p:extLst>
      <p:ext uri="{BB962C8B-B14F-4D97-AF65-F5344CB8AC3E}">
        <p14:creationId xmlns:p14="http://schemas.microsoft.com/office/powerpoint/2010/main" val="889509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0EC1D-DD7C-441F-B290-0DEC016E76AD}"/>
              </a:ext>
            </a:extLst>
          </p:cNvPr>
          <p:cNvSpPr>
            <a:spLocks noGrp="1"/>
          </p:cNvSpPr>
          <p:nvPr>
            <p:ph type="title"/>
          </p:nvPr>
        </p:nvSpPr>
        <p:spPr/>
        <p:txBody>
          <a:bodyPr/>
          <a:lstStyle/>
          <a:p>
            <a:r>
              <a:rPr lang="en-US" dirty="0"/>
              <a:t>Car Seats: A review in time…</a:t>
            </a:r>
          </a:p>
        </p:txBody>
      </p:sp>
      <p:pic>
        <p:nvPicPr>
          <p:cNvPr id="4" name="Content Placeholder 3">
            <a:extLst>
              <a:ext uri="{FF2B5EF4-FFF2-40B4-BE49-F238E27FC236}">
                <a16:creationId xmlns:a16="http://schemas.microsoft.com/office/drawing/2014/main" id="{1E26C358-693A-406F-B307-4FA26B3F203A}"/>
              </a:ext>
            </a:extLst>
          </p:cNvPr>
          <p:cNvPicPr>
            <a:picLocks noGrp="1" noChangeAspect="1"/>
          </p:cNvPicPr>
          <p:nvPr>
            <p:ph idx="1"/>
          </p:nvPr>
        </p:nvPicPr>
        <p:blipFill>
          <a:blip r:embed="rId2"/>
          <a:stretch>
            <a:fillRect/>
          </a:stretch>
        </p:blipFill>
        <p:spPr>
          <a:xfrm>
            <a:off x="1599942" y="1634900"/>
            <a:ext cx="5944115" cy="4456562"/>
          </a:xfrm>
          <a:prstGeom prst="rect">
            <a:avLst/>
          </a:prstGeom>
        </p:spPr>
      </p:pic>
    </p:spTree>
    <p:extLst>
      <p:ext uri="{BB962C8B-B14F-4D97-AF65-F5344CB8AC3E}">
        <p14:creationId xmlns:p14="http://schemas.microsoft.com/office/powerpoint/2010/main" val="33952072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F6A5-CABD-4CD7-AE80-A3E8A7009DAC}"/>
              </a:ext>
            </a:extLst>
          </p:cNvPr>
          <p:cNvSpPr>
            <a:spLocks noGrp="1"/>
          </p:cNvSpPr>
          <p:nvPr>
            <p:ph type="title"/>
          </p:nvPr>
        </p:nvSpPr>
        <p:spPr/>
        <p:txBody>
          <a:bodyPr/>
          <a:lstStyle/>
          <a:p>
            <a:r>
              <a:rPr lang="en-US" dirty="0"/>
              <a:t>Car Seats: A review in time…</a:t>
            </a:r>
          </a:p>
        </p:txBody>
      </p:sp>
      <p:pic>
        <p:nvPicPr>
          <p:cNvPr id="7" name="Content Placeholder 6">
            <a:extLst>
              <a:ext uri="{FF2B5EF4-FFF2-40B4-BE49-F238E27FC236}">
                <a16:creationId xmlns:a16="http://schemas.microsoft.com/office/drawing/2014/main" id="{08594380-9F1B-4151-B22D-024F7C0AF73E}"/>
              </a:ext>
            </a:extLst>
          </p:cNvPr>
          <p:cNvPicPr>
            <a:picLocks noGrp="1" noChangeAspect="1"/>
          </p:cNvPicPr>
          <p:nvPr>
            <p:ph idx="1"/>
          </p:nvPr>
        </p:nvPicPr>
        <p:blipFill>
          <a:blip r:embed="rId2"/>
          <a:stretch>
            <a:fillRect/>
          </a:stretch>
        </p:blipFill>
        <p:spPr>
          <a:xfrm>
            <a:off x="2560461" y="1600200"/>
            <a:ext cx="4023078" cy="4525963"/>
          </a:xfrm>
          <a:prstGeom prst="rect">
            <a:avLst/>
          </a:prstGeom>
        </p:spPr>
      </p:pic>
    </p:spTree>
    <p:extLst>
      <p:ext uri="{BB962C8B-B14F-4D97-AF65-F5344CB8AC3E}">
        <p14:creationId xmlns:p14="http://schemas.microsoft.com/office/powerpoint/2010/main" val="3007225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Secondary Prevention</a:t>
            </a:r>
          </a:p>
        </p:txBody>
      </p:sp>
      <p:sp>
        <p:nvSpPr>
          <p:cNvPr id="3" name="Content Placeholder 2"/>
          <p:cNvSpPr>
            <a:spLocks noGrp="1"/>
          </p:cNvSpPr>
          <p:nvPr>
            <p:ph idx="1"/>
          </p:nvPr>
        </p:nvSpPr>
        <p:spPr/>
        <p:txBody>
          <a:bodyPr numCol="1">
            <a:normAutofit fontScale="70000" lnSpcReduction="20000"/>
          </a:bodyPr>
          <a:lstStyle/>
          <a:p>
            <a:pPr>
              <a:buNone/>
            </a:pPr>
            <a:r>
              <a:rPr lang="en-US" dirty="0"/>
              <a:t>NEMMCA 5-27 </a:t>
            </a:r>
            <a:r>
              <a:rPr lang="en-US" dirty="0" err="1"/>
              <a:t>pg</a:t>
            </a:r>
            <a:r>
              <a:rPr lang="en-US" dirty="0"/>
              <a:t> 3; Pediatric Patients and Car Seats:</a:t>
            </a:r>
          </a:p>
          <a:p>
            <a:endParaRPr lang="en-US" dirty="0"/>
          </a:p>
          <a:p>
            <a:r>
              <a:rPr lang="en-US" dirty="0"/>
              <a:t>a. Infants restrained in a rear-facing car seat may be immobilized and extricated in the car seat. The child may remain in the car seat if the immobilization is secure and his/her condition allows (no signs of respiratory distress or shock).</a:t>
            </a:r>
          </a:p>
          <a:p>
            <a:endParaRPr lang="en-US" dirty="0"/>
          </a:p>
          <a:p>
            <a:r>
              <a:rPr lang="en-US" dirty="0"/>
              <a:t>b. Children restrained in a car seat (with a high back) may be immobilized and extricated in the car seat; however, once removed from the vehicle, the child should have spinal precautions maintained as for an adult.</a:t>
            </a:r>
          </a:p>
          <a:p>
            <a:endParaRPr lang="en-US" dirty="0"/>
          </a:p>
          <a:p>
            <a:r>
              <a:rPr lang="en-US" dirty="0"/>
              <a:t>c. Children restrained in a booster seat (without a back) need to be extricated and immobilized following standard procedures.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838A9-650B-4C2E-A9CC-D812F8B921BB}"/>
              </a:ext>
            </a:extLst>
          </p:cNvPr>
          <p:cNvSpPr>
            <a:spLocks noGrp="1"/>
          </p:cNvSpPr>
          <p:nvPr>
            <p:ph type="title"/>
          </p:nvPr>
        </p:nvSpPr>
        <p:spPr/>
        <p:txBody>
          <a:bodyPr/>
          <a:lstStyle/>
          <a:p>
            <a:r>
              <a:rPr lang="en-US"/>
              <a:t>Prevention</a:t>
            </a:r>
            <a:endParaRPr lang="en-US" dirty="0"/>
          </a:p>
        </p:txBody>
      </p:sp>
      <p:pic>
        <p:nvPicPr>
          <p:cNvPr id="4" name="Content Placeholder 3">
            <a:extLst>
              <a:ext uri="{FF2B5EF4-FFF2-40B4-BE49-F238E27FC236}">
                <a16:creationId xmlns:a16="http://schemas.microsoft.com/office/drawing/2014/main" id="{AD560C3E-8D07-4A04-A644-23763FA815A3}"/>
              </a:ext>
            </a:extLst>
          </p:cNvPr>
          <p:cNvPicPr>
            <a:picLocks noGrp="1" noChangeAspect="1"/>
          </p:cNvPicPr>
          <p:nvPr>
            <p:ph idx="1"/>
          </p:nvPr>
        </p:nvPicPr>
        <p:blipFill>
          <a:blip r:embed="rId2"/>
          <a:stretch>
            <a:fillRect/>
          </a:stretch>
        </p:blipFill>
        <p:spPr>
          <a:xfrm>
            <a:off x="838200" y="2133600"/>
            <a:ext cx="7467600" cy="3276600"/>
          </a:xfrm>
          <a:prstGeom prst="rect">
            <a:avLst/>
          </a:prstGeom>
        </p:spPr>
      </p:pic>
    </p:spTree>
    <p:extLst>
      <p:ext uri="{BB962C8B-B14F-4D97-AF65-F5344CB8AC3E}">
        <p14:creationId xmlns:p14="http://schemas.microsoft.com/office/powerpoint/2010/main" val="240903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numCol="1"/>
          <a:lstStyle/>
          <a:p>
            <a:r>
              <a:rPr lang="en-US" dirty="0"/>
              <a:t>Spinal Immobilization</a:t>
            </a:r>
          </a:p>
        </p:txBody>
      </p:sp>
      <p:sp>
        <p:nvSpPr>
          <p:cNvPr id="3" name="Content Placeholder 2"/>
          <p:cNvSpPr>
            <a:spLocks noGrp="1"/>
          </p:cNvSpPr>
          <p:nvPr>
            <p:ph idx="1"/>
          </p:nvPr>
        </p:nvSpPr>
        <p:spPr/>
        <p:txBody>
          <a:bodyPr numCol="1"/>
          <a:lstStyle/>
          <a:p>
            <a:r>
              <a:rPr lang="en-US" dirty="0"/>
              <a:t>The goal for pediatric spinal immobilization is the same for adults: Full body immobilization with neutral spine alignment</a:t>
            </a:r>
          </a:p>
          <a:p>
            <a:r>
              <a:rPr lang="en-US" dirty="0"/>
              <a:t>In order to achieve this, additional padding may be required (remember the </a:t>
            </a:r>
            <a:r>
              <a:rPr lang="en-US" dirty="0" err="1"/>
              <a:t>occiput</a:t>
            </a:r>
            <a:r>
              <a:rPr lang="en-US" dirty="0"/>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Cervical Collars</a:t>
            </a:r>
          </a:p>
        </p:txBody>
      </p:sp>
      <p:sp>
        <p:nvSpPr>
          <p:cNvPr id="3" name="Content Placeholder 2"/>
          <p:cNvSpPr>
            <a:spLocks noGrp="1"/>
          </p:cNvSpPr>
          <p:nvPr>
            <p:ph idx="1"/>
          </p:nvPr>
        </p:nvSpPr>
        <p:spPr/>
        <p:txBody>
          <a:bodyPr numCol="1"/>
          <a:lstStyle/>
          <a:p>
            <a:pPr>
              <a:buNone/>
            </a:pPr>
            <a:r>
              <a:rPr lang="en-US" dirty="0"/>
              <a:t>	To begin with spinal immobilization, we need to first control the cervical spine.  Once c-spine stabilization is manually taken, it cannot be released until it is secured.  After manual stabilization is established, the next step is to place a cervical collar.  Correct sizing is instrumental in ensuring a proper fit.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Cervical Collars</a:t>
            </a:r>
          </a:p>
        </p:txBody>
      </p:sp>
      <p:pic>
        <p:nvPicPr>
          <p:cNvPr id="4" name="Content Placeholder 3" descr="ccollarmeasure"/>
          <p:cNvPicPr>
            <a:picLocks noGrp="1" noChangeAspect="1"/>
          </p:cNvPicPr>
          <p:nvPr>
            <p:ph idx="1"/>
          </p:nvPr>
        </p:nvPicPr>
        <p:blipFill>
          <a:blip r:embed="rId2" cstate="print"/>
          <a:stretch>
            <a:fillRect/>
          </a:stretch>
        </p:blipFill>
        <p:spPr>
          <a:xfrm>
            <a:off x="1981200" y="2057400"/>
            <a:ext cx="5105400" cy="3276600"/>
          </a:xfrm>
        </p:spPr>
      </p:pic>
      <p:sp>
        <p:nvSpPr>
          <p:cNvPr id="5" name="TextBox 4"/>
          <p:cNvSpPr txBox="1"/>
          <p:nvPr/>
        </p:nvSpPr>
        <p:spPr>
          <a:xfrm>
            <a:off x="0" y="6581001"/>
            <a:ext cx="3657600" cy="276999"/>
          </a:xfrm>
          <a:prstGeom prst="rect">
            <a:avLst/>
          </a:prstGeom>
          <a:noFill/>
        </p:spPr>
        <p:txBody>
          <a:bodyPr wrap="square" numCol="1" rtlCol="0">
            <a:spAutoFit/>
          </a:bodyPr>
          <a:lstStyle/>
          <a:p>
            <a:r>
              <a:rPr lang="en-US" sz="1200" dirty="0">
                <a:hlinkClick r:id="rId3"/>
              </a:rPr>
              <a:t>Photo courtesy ofwww.ezywrap.com</a:t>
            </a:r>
            <a:endParaRPr lang="en-US" sz="12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Cervical Collars</a:t>
            </a:r>
          </a:p>
        </p:txBody>
      </p:sp>
      <p:pic>
        <p:nvPicPr>
          <p:cNvPr id="4" name="Content Placeholder 3" descr="ccollar.png"/>
          <p:cNvPicPr>
            <a:picLocks noGrp="1" noChangeAspect="1"/>
          </p:cNvPicPr>
          <p:nvPr>
            <p:ph idx="1"/>
          </p:nvPr>
        </p:nvPicPr>
        <p:blipFill>
          <a:blip r:embed="rId2" cstate="print"/>
          <a:stretch>
            <a:fillRect/>
          </a:stretch>
        </p:blipFill>
        <p:spPr>
          <a:xfrm>
            <a:off x="609600" y="1981200"/>
            <a:ext cx="7848600" cy="3810000"/>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lstStyle/>
          <a:p>
            <a:r>
              <a:rPr lang="en-US" dirty="0"/>
              <a:t>Spinal Immobilization</a:t>
            </a:r>
          </a:p>
        </p:txBody>
      </p:sp>
      <p:pic>
        <p:nvPicPr>
          <p:cNvPr id="7" name="Content Placeholder 6" descr="ped lbb.jpg"/>
          <p:cNvPicPr>
            <a:picLocks noGrp="1" noChangeAspect="1"/>
          </p:cNvPicPr>
          <p:nvPr>
            <p:ph sz="half" idx="1"/>
          </p:nvPr>
        </p:nvPicPr>
        <p:blipFill>
          <a:blip r:embed="rId2" cstate="print"/>
          <a:stretch>
            <a:fillRect/>
          </a:stretch>
        </p:blipFill>
        <p:spPr>
          <a:xfrm>
            <a:off x="633412" y="2634456"/>
            <a:ext cx="3686175" cy="2457450"/>
          </a:xfrm>
        </p:spPr>
      </p:pic>
      <p:pic>
        <p:nvPicPr>
          <p:cNvPr id="8" name="Content Placeholder 7" descr="ped lbb2.jpg"/>
          <p:cNvPicPr>
            <a:picLocks noGrp="1" noChangeAspect="1"/>
          </p:cNvPicPr>
          <p:nvPr>
            <p:ph sz="half" idx="2"/>
          </p:nvPr>
        </p:nvPicPr>
        <p:blipFill>
          <a:blip r:embed="rId3" cstate="print"/>
          <a:stretch>
            <a:fillRect/>
          </a:stretch>
        </p:blipFill>
        <p:spPr>
          <a:xfrm>
            <a:off x="4829175" y="2590800"/>
            <a:ext cx="3676650" cy="2472531"/>
          </a:xfrm>
        </p:spPr>
      </p:pic>
      <p:sp>
        <p:nvSpPr>
          <p:cNvPr id="9" name="TextBox 8"/>
          <p:cNvSpPr txBox="1"/>
          <p:nvPr/>
        </p:nvSpPr>
        <p:spPr>
          <a:xfrm>
            <a:off x="0" y="6488668"/>
            <a:ext cx="6400800" cy="369332"/>
          </a:xfrm>
          <a:prstGeom prst="rect">
            <a:avLst/>
          </a:prstGeom>
          <a:noFill/>
        </p:spPr>
        <p:txBody>
          <a:bodyPr wrap="square" numCol="1" rtlCol="0">
            <a:spAutoFit/>
          </a:bodyPr>
          <a:lstStyle/>
          <a:p>
            <a:r>
              <a:rPr lang="en-US" u="sng" dirty="0">
                <a:solidFill>
                  <a:schemeClr val="tx1">
                    <a:lumMod val="50000"/>
                  </a:schemeClr>
                </a:solidFill>
                <a:hlinkClick r:id="rId4"/>
              </a:rPr>
              <a:t> </a:t>
            </a:r>
            <a:r>
              <a:rPr lang="en-US" sz="1200" u="sng" dirty="0">
                <a:solidFill>
                  <a:schemeClr val="bg2">
                    <a:lumMod val="50000"/>
                  </a:schemeClr>
                </a:solidFill>
                <a:hlinkClick r:id="rId4"/>
              </a:rPr>
              <a:t>Photos from  www.ebmedicine.net</a:t>
            </a:r>
            <a:endParaRPr lang="en-US" sz="1200" u="sng" dirty="0">
              <a:solidFill>
                <a:schemeClr val="bg2">
                  <a:lumMod val="50000"/>
                </a:schemeClr>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Spinal Immobilization</a:t>
            </a:r>
          </a:p>
        </p:txBody>
      </p:sp>
      <p:sp>
        <p:nvSpPr>
          <p:cNvPr id="3" name="Content Placeholder 2"/>
          <p:cNvSpPr>
            <a:spLocks noGrp="1"/>
          </p:cNvSpPr>
          <p:nvPr>
            <p:ph idx="1"/>
          </p:nvPr>
        </p:nvSpPr>
        <p:spPr/>
        <p:txBody>
          <a:bodyPr numCol="1"/>
          <a:lstStyle/>
          <a:p>
            <a:pPr>
              <a:buNone/>
            </a:pPr>
            <a:r>
              <a:rPr lang="en-US" dirty="0"/>
              <a:t>	There are a variety of devices available for pediatric spinal immobilization.  Depending on the size of your patient, the equipment options will vary.  However, many companies do not have commercially manufactured equipment.  Therefore, we may have to modify adult equipment to fulfill our needs.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Spinal Immobilization</a:t>
            </a:r>
          </a:p>
        </p:txBody>
      </p:sp>
      <p:pic>
        <p:nvPicPr>
          <p:cNvPr id="4" name="Content Placeholder 3" descr="ped board.jpg"/>
          <p:cNvPicPr>
            <a:picLocks noGrp="1" noChangeAspect="1"/>
          </p:cNvPicPr>
          <p:nvPr>
            <p:ph idx="1"/>
          </p:nvPr>
        </p:nvPicPr>
        <p:blipFill>
          <a:blip r:embed="rId2" cstate="print"/>
          <a:stretch>
            <a:fillRect/>
          </a:stretch>
        </p:blipFill>
        <p:spPr>
          <a:xfrm>
            <a:off x="1447800" y="1981200"/>
            <a:ext cx="6248399" cy="3657600"/>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Spinal Immobilization</a:t>
            </a:r>
          </a:p>
        </p:txBody>
      </p:sp>
      <p:pic>
        <p:nvPicPr>
          <p:cNvPr id="4" name="Content Placeholder 3" descr="ked.png"/>
          <p:cNvPicPr>
            <a:picLocks noGrp="1" noChangeAspect="1"/>
          </p:cNvPicPr>
          <p:nvPr>
            <p:ph idx="1"/>
          </p:nvPr>
        </p:nvPicPr>
        <p:blipFill>
          <a:blip r:embed="rId2" cstate="print"/>
          <a:stretch>
            <a:fillRect/>
          </a:stretch>
        </p:blipFill>
        <p:spPr>
          <a:xfrm>
            <a:off x="1905000" y="1905000"/>
            <a:ext cx="4800600" cy="3429000"/>
          </a:xfrm>
        </p:spPr>
      </p:pic>
      <p:sp>
        <p:nvSpPr>
          <p:cNvPr id="5" name="TextBox 4"/>
          <p:cNvSpPr txBox="1"/>
          <p:nvPr/>
        </p:nvSpPr>
        <p:spPr>
          <a:xfrm>
            <a:off x="0" y="6581001"/>
            <a:ext cx="3657600" cy="276999"/>
          </a:xfrm>
          <a:prstGeom prst="rect">
            <a:avLst/>
          </a:prstGeom>
          <a:noFill/>
        </p:spPr>
        <p:txBody>
          <a:bodyPr wrap="square" numCol="1" rtlCol="0">
            <a:spAutoFit/>
          </a:bodyPr>
          <a:lstStyle/>
          <a:p>
            <a:r>
              <a:rPr lang="en-US" sz="1200" dirty="0">
                <a:hlinkClick r:id="rId3"/>
              </a:rPr>
              <a:t>Photo courtesy of www.miemss.org</a:t>
            </a:r>
            <a:endParaRPr lang="en-US" sz="12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Spinal Immobilization</a:t>
            </a:r>
          </a:p>
        </p:txBody>
      </p:sp>
      <p:pic>
        <p:nvPicPr>
          <p:cNvPr id="4" name="Content Placeholder 3" descr="carseat.gif"/>
          <p:cNvPicPr>
            <a:picLocks noGrp="1" noChangeAspect="1"/>
          </p:cNvPicPr>
          <p:nvPr>
            <p:ph idx="1"/>
          </p:nvPr>
        </p:nvPicPr>
        <p:blipFill>
          <a:blip r:embed="rId2" cstate="print"/>
          <a:stretch>
            <a:fillRect/>
          </a:stretch>
        </p:blipFill>
        <p:spPr>
          <a:xfrm>
            <a:off x="2133600" y="1981200"/>
            <a:ext cx="4572000" cy="3657599"/>
          </a:xfrm>
        </p:spPr>
      </p:pic>
      <p:sp>
        <p:nvSpPr>
          <p:cNvPr id="5" name="TextBox 4"/>
          <p:cNvSpPr txBox="1"/>
          <p:nvPr/>
        </p:nvSpPr>
        <p:spPr>
          <a:xfrm>
            <a:off x="0" y="6581001"/>
            <a:ext cx="3733800" cy="276999"/>
          </a:xfrm>
          <a:prstGeom prst="rect">
            <a:avLst/>
          </a:prstGeom>
          <a:noFill/>
        </p:spPr>
        <p:txBody>
          <a:bodyPr wrap="square" numCol="1" rtlCol="0">
            <a:spAutoFit/>
          </a:bodyPr>
          <a:lstStyle/>
          <a:p>
            <a:r>
              <a:rPr lang="en-US" sz="1200" dirty="0">
                <a:hlinkClick r:id="rId3"/>
              </a:rPr>
              <a:t>Photo courtesy ofitecems.com</a:t>
            </a:r>
            <a:endParaRPr lang="en-US" sz="12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Splinting</a:t>
            </a:r>
          </a:p>
        </p:txBody>
      </p:sp>
      <p:sp>
        <p:nvSpPr>
          <p:cNvPr id="3" name="Content Placeholder 2"/>
          <p:cNvSpPr>
            <a:spLocks noGrp="1"/>
          </p:cNvSpPr>
          <p:nvPr>
            <p:ph idx="1"/>
          </p:nvPr>
        </p:nvSpPr>
        <p:spPr/>
        <p:txBody>
          <a:bodyPr>
            <a:normAutofit/>
          </a:bodyPr>
          <a:lstStyle/>
          <a:p>
            <a:pPr>
              <a:buNone/>
            </a:pPr>
            <a:r>
              <a:rPr lang="en-US" dirty="0"/>
              <a:t>	Simply defined, a splint is a device that is used to immobilize a part of the body. These devices may be commercially manufactured, or improvised from literally anything that can provide stability.  Once again, most companies do not have commercially manufactured pediatric splints, so creativity must be used to adapt them to pediatric patients. </a:t>
            </a:r>
          </a:p>
          <a:p>
            <a:pPr>
              <a:buNone/>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838A9-650B-4C2E-A9CC-D812F8B921BB}"/>
              </a:ext>
            </a:extLst>
          </p:cNvPr>
          <p:cNvSpPr>
            <a:spLocks noGrp="1"/>
          </p:cNvSpPr>
          <p:nvPr>
            <p:ph type="title"/>
          </p:nvPr>
        </p:nvSpPr>
        <p:spPr/>
        <p:txBody>
          <a:bodyPr/>
          <a:lstStyle/>
          <a:p>
            <a:r>
              <a:rPr lang="en-US" dirty="0"/>
              <a:t>Prevention</a:t>
            </a:r>
          </a:p>
        </p:txBody>
      </p:sp>
      <p:sp>
        <p:nvSpPr>
          <p:cNvPr id="3" name="Content Placeholder 2">
            <a:extLst>
              <a:ext uri="{FF2B5EF4-FFF2-40B4-BE49-F238E27FC236}">
                <a16:creationId xmlns:a16="http://schemas.microsoft.com/office/drawing/2014/main" id="{A753DCE8-6038-41CB-BB4B-6EDBFDE6B7D8}"/>
              </a:ext>
            </a:extLst>
          </p:cNvPr>
          <p:cNvSpPr>
            <a:spLocks noGrp="1"/>
          </p:cNvSpPr>
          <p:nvPr>
            <p:ph idx="1"/>
          </p:nvPr>
        </p:nvSpPr>
        <p:spPr/>
        <p:txBody>
          <a:bodyPr/>
          <a:lstStyle/>
          <a:p>
            <a:r>
              <a:rPr lang="en-US" dirty="0"/>
              <a:t>Primary</a:t>
            </a:r>
          </a:p>
          <a:p>
            <a:pPr lvl="1"/>
            <a:r>
              <a:rPr lang="en-US" dirty="0"/>
              <a:t>Preventing the injury before it occurs.</a:t>
            </a:r>
          </a:p>
          <a:p>
            <a:r>
              <a:rPr lang="en-US" dirty="0"/>
              <a:t>Secondary</a:t>
            </a:r>
          </a:p>
          <a:p>
            <a:pPr lvl="1"/>
            <a:r>
              <a:rPr lang="en-US" dirty="0"/>
              <a:t>Reduce the impact of an injury that has already occurred.</a:t>
            </a:r>
          </a:p>
          <a:p>
            <a:r>
              <a:rPr lang="en-US" dirty="0"/>
              <a:t>Tertiary</a:t>
            </a:r>
          </a:p>
          <a:p>
            <a:pPr lvl="1"/>
            <a:r>
              <a:rPr lang="en-US" dirty="0"/>
              <a:t>Lessen the impact of an ongoing injury that has lasting effects.</a:t>
            </a:r>
          </a:p>
        </p:txBody>
      </p:sp>
    </p:spTree>
    <p:extLst>
      <p:ext uri="{BB962C8B-B14F-4D97-AF65-F5344CB8AC3E}">
        <p14:creationId xmlns:p14="http://schemas.microsoft.com/office/powerpoint/2010/main" val="407374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Splints</a:t>
            </a:r>
          </a:p>
        </p:txBody>
      </p:sp>
      <p:sp>
        <p:nvSpPr>
          <p:cNvPr id="4" name="Content Placeholder 3"/>
          <p:cNvSpPr>
            <a:spLocks noGrp="1"/>
          </p:cNvSpPr>
          <p:nvPr>
            <p:ph sz="half" idx="1"/>
          </p:nvPr>
        </p:nvSpPr>
        <p:spPr/>
        <p:txBody>
          <a:bodyPr>
            <a:normAutofit/>
          </a:bodyPr>
          <a:lstStyle/>
          <a:p>
            <a:r>
              <a:rPr lang="en-US" dirty="0"/>
              <a:t>Can be soft or rigid</a:t>
            </a:r>
          </a:p>
          <a:p>
            <a:r>
              <a:rPr lang="en-US" dirty="0"/>
              <a:t>Prevents the movement of bone fragments, bone ends, or dislocated joints</a:t>
            </a:r>
          </a:p>
          <a:p>
            <a:r>
              <a:rPr lang="en-US" dirty="0"/>
              <a:t>Reduces the chance of further injury</a:t>
            </a:r>
          </a:p>
          <a:p>
            <a:r>
              <a:rPr lang="en-US" dirty="0"/>
              <a:t>Minimizes pain</a:t>
            </a:r>
          </a:p>
        </p:txBody>
      </p:sp>
      <p:sp>
        <p:nvSpPr>
          <p:cNvPr id="5" name="Content Placeholder 4"/>
          <p:cNvSpPr>
            <a:spLocks noGrp="1"/>
          </p:cNvSpPr>
          <p:nvPr>
            <p:ph sz="half" idx="2"/>
          </p:nvPr>
        </p:nvSpPr>
        <p:spPr/>
        <p:txBody>
          <a:bodyPr>
            <a:normAutofit/>
          </a:bodyPr>
          <a:lstStyle/>
          <a:p>
            <a:r>
              <a:rPr lang="en-US" dirty="0"/>
              <a:t>Prevent a closed fracture from becoming an open fracture</a:t>
            </a:r>
          </a:p>
          <a:p>
            <a:r>
              <a:rPr lang="en-US" dirty="0"/>
              <a:t>Prevent paralysis of the extremities resulting from a damaged spine</a:t>
            </a:r>
          </a:p>
          <a:p>
            <a:r>
              <a:rPr lang="en-US" dirty="0"/>
              <a:t>Prevent damage to muscles, nerves, or blood vessels</a:t>
            </a:r>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Splinting Guidelines</a:t>
            </a:r>
          </a:p>
        </p:txBody>
      </p:sp>
      <p:sp>
        <p:nvSpPr>
          <p:cNvPr id="6" name="Content Placeholder 5"/>
          <p:cNvSpPr>
            <a:spLocks noGrp="1"/>
          </p:cNvSpPr>
          <p:nvPr>
            <p:ph idx="1"/>
          </p:nvPr>
        </p:nvSpPr>
        <p:spPr/>
        <p:txBody>
          <a:bodyPr>
            <a:normAutofit fontScale="85000" lnSpcReduction="10000"/>
          </a:bodyPr>
          <a:lstStyle/>
          <a:p>
            <a:r>
              <a:rPr lang="en-US" dirty="0"/>
              <a:t>Assess C.M.S pre/post splinting</a:t>
            </a:r>
          </a:p>
          <a:p>
            <a:r>
              <a:rPr lang="en-US" dirty="0"/>
              <a:t>Immobilize the joint above and below an injury to a long bone</a:t>
            </a:r>
          </a:p>
          <a:p>
            <a:r>
              <a:rPr lang="en-US" dirty="0"/>
              <a:t>Remove all clothing around the injury</a:t>
            </a:r>
          </a:p>
          <a:p>
            <a:r>
              <a:rPr lang="en-US" dirty="0"/>
              <a:t>Remove all jewelry, especially distal to the injury, because it may become entrapped by swelling</a:t>
            </a:r>
          </a:p>
          <a:p>
            <a:r>
              <a:rPr lang="en-US" dirty="0"/>
              <a:t>Cover all wounds, including open fractures, with sterile dressing before applying a splint, then gently bandage, avoiding excessive pressure</a:t>
            </a:r>
          </a:p>
          <a:p>
            <a:r>
              <a:rPr lang="en-US" dirty="0"/>
              <a:t>Pad each splint to prevent pressure and discomfort</a:t>
            </a:r>
          </a:p>
          <a:p>
            <a:pPr>
              <a:buNone/>
            </a:pP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Splinting Guidelines</a:t>
            </a:r>
          </a:p>
        </p:txBody>
      </p:sp>
      <p:sp>
        <p:nvSpPr>
          <p:cNvPr id="3" name="Content Placeholder 2"/>
          <p:cNvSpPr>
            <a:spLocks noGrp="1"/>
          </p:cNvSpPr>
          <p:nvPr>
            <p:ph idx="1"/>
          </p:nvPr>
        </p:nvSpPr>
        <p:spPr/>
        <p:txBody>
          <a:bodyPr>
            <a:normAutofit fontScale="92500" lnSpcReduction="20000"/>
          </a:bodyPr>
          <a:lstStyle/>
          <a:p>
            <a:r>
              <a:rPr lang="en-US" dirty="0"/>
              <a:t>If the distal extremity does not have pulses, make ONE attempt to realign the injured limb with traction. If pain, resistance, or </a:t>
            </a:r>
            <a:r>
              <a:rPr lang="en-US" dirty="0" err="1"/>
              <a:t>crepitus</a:t>
            </a:r>
            <a:r>
              <a:rPr lang="en-US" dirty="0"/>
              <a:t> increase, </a:t>
            </a:r>
            <a:r>
              <a:rPr lang="en-US" b="1" dirty="0"/>
              <a:t>STOP</a:t>
            </a:r>
          </a:p>
          <a:p>
            <a:r>
              <a:rPr lang="en-US" dirty="0"/>
              <a:t>Do not intentionally replace protruding bones</a:t>
            </a:r>
          </a:p>
          <a:p>
            <a:r>
              <a:rPr lang="en-US" dirty="0"/>
              <a:t>Apply the splint, if condition permits, prior to moving the patient</a:t>
            </a:r>
          </a:p>
          <a:p>
            <a:r>
              <a:rPr lang="en-US" dirty="0"/>
              <a:t>If the patient shows signs of shock, align the patient in the normal anatomical position, initiate treatment for shock, and immediately transport without applying a splint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Rigid Splint</a:t>
            </a:r>
          </a:p>
        </p:txBody>
      </p:sp>
      <p:pic>
        <p:nvPicPr>
          <p:cNvPr id="4" name="Content Placeholder 3" descr="board.png"/>
          <p:cNvPicPr>
            <a:picLocks noGrp="1" noChangeAspect="1"/>
          </p:cNvPicPr>
          <p:nvPr>
            <p:ph idx="1"/>
          </p:nvPr>
        </p:nvPicPr>
        <p:blipFill>
          <a:blip r:embed="rId2" cstate="print"/>
          <a:stretch>
            <a:fillRect/>
          </a:stretch>
        </p:blipFill>
        <p:spPr>
          <a:xfrm>
            <a:off x="1371600" y="1828800"/>
            <a:ext cx="5943600" cy="38862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Vacuum Splint</a:t>
            </a:r>
          </a:p>
        </p:txBody>
      </p:sp>
      <p:pic>
        <p:nvPicPr>
          <p:cNvPr id="4" name="Content Placeholder 3" descr="vacuum.png"/>
          <p:cNvPicPr>
            <a:picLocks noGrp="1" noChangeAspect="1"/>
          </p:cNvPicPr>
          <p:nvPr>
            <p:ph idx="1"/>
          </p:nvPr>
        </p:nvPicPr>
        <p:blipFill>
          <a:blip r:embed="rId2" cstate="print"/>
          <a:stretch>
            <a:fillRect/>
          </a:stretch>
        </p:blipFill>
        <p:spPr>
          <a:xfrm>
            <a:off x="1143000" y="1828800"/>
            <a:ext cx="6705600" cy="40386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Splint</a:t>
            </a:r>
          </a:p>
        </p:txBody>
      </p:sp>
      <p:pic>
        <p:nvPicPr>
          <p:cNvPr id="4" name="Content Placeholder 3" descr="pressure.png"/>
          <p:cNvPicPr>
            <a:picLocks noGrp="1" noChangeAspect="1"/>
          </p:cNvPicPr>
          <p:nvPr>
            <p:ph idx="1"/>
          </p:nvPr>
        </p:nvPicPr>
        <p:blipFill>
          <a:blip r:embed="rId2" cstate="print"/>
          <a:stretch>
            <a:fillRect/>
          </a:stretch>
        </p:blipFill>
        <p:spPr>
          <a:xfrm>
            <a:off x="1905000" y="2133600"/>
            <a:ext cx="4876800" cy="3657600"/>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Improvised Splint</a:t>
            </a:r>
          </a:p>
        </p:txBody>
      </p:sp>
      <p:pic>
        <p:nvPicPr>
          <p:cNvPr id="4" name="Content Placeholder 3" descr="improvised.png"/>
          <p:cNvPicPr>
            <a:picLocks noGrp="1" noChangeAspect="1"/>
          </p:cNvPicPr>
          <p:nvPr>
            <p:ph idx="1"/>
          </p:nvPr>
        </p:nvPicPr>
        <p:blipFill>
          <a:blip r:embed="rId2" cstate="print"/>
          <a:stretch>
            <a:fillRect/>
          </a:stretch>
        </p:blipFill>
        <p:spPr>
          <a:xfrm>
            <a:off x="1828800" y="2209800"/>
            <a:ext cx="5257800" cy="3429000"/>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Traction Splint</a:t>
            </a:r>
          </a:p>
        </p:txBody>
      </p:sp>
      <p:pic>
        <p:nvPicPr>
          <p:cNvPr id="4" name="Content Placeholder 3" descr="sagger.png"/>
          <p:cNvPicPr>
            <a:picLocks noGrp="1" noChangeAspect="1"/>
          </p:cNvPicPr>
          <p:nvPr>
            <p:ph idx="1"/>
          </p:nvPr>
        </p:nvPicPr>
        <p:blipFill>
          <a:blip r:embed="rId2" cstate="print"/>
          <a:stretch>
            <a:fillRect/>
          </a:stretch>
        </p:blipFill>
        <p:spPr>
          <a:xfrm>
            <a:off x="1143000" y="2133600"/>
            <a:ext cx="6781800" cy="3581399"/>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0EC1D-DD7C-441F-B290-0DEC016E76AD}"/>
              </a:ext>
            </a:extLst>
          </p:cNvPr>
          <p:cNvSpPr>
            <a:spLocks noGrp="1"/>
          </p:cNvSpPr>
          <p:nvPr>
            <p:ph type="title"/>
          </p:nvPr>
        </p:nvSpPr>
        <p:spPr/>
        <p:txBody>
          <a:bodyPr/>
          <a:lstStyle/>
          <a:p>
            <a:r>
              <a:rPr lang="en-US" dirty="0"/>
              <a:t>Traumatic Brain Injury</a:t>
            </a:r>
          </a:p>
        </p:txBody>
      </p:sp>
      <p:sp>
        <p:nvSpPr>
          <p:cNvPr id="3" name="Content Placeholder 2">
            <a:extLst>
              <a:ext uri="{FF2B5EF4-FFF2-40B4-BE49-F238E27FC236}">
                <a16:creationId xmlns:a16="http://schemas.microsoft.com/office/drawing/2014/main" id="{190913AF-10A0-44EC-B904-201284DB86A3}"/>
              </a:ext>
            </a:extLst>
          </p:cNvPr>
          <p:cNvSpPr>
            <a:spLocks noGrp="1"/>
          </p:cNvSpPr>
          <p:nvPr>
            <p:ph idx="1"/>
          </p:nvPr>
        </p:nvSpPr>
        <p:spPr/>
        <p:txBody>
          <a:bodyPr>
            <a:normAutofit fontScale="92500" lnSpcReduction="10000"/>
          </a:bodyPr>
          <a:lstStyle/>
          <a:p>
            <a:r>
              <a:rPr lang="en-US" dirty="0"/>
              <a:t>Transport Pediatric patients that receive a bump, blow, or jolt to the head or body, and:</a:t>
            </a:r>
          </a:p>
          <a:p>
            <a:pPr lvl="1"/>
            <a:r>
              <a:rPr lang="en-US" dirty="0"/>
              <a:t>Headache that gets worse and does not go away.</a:t>
            </a:r>
          </a:p>
          <a:p>
            <a:pPr lvl="1"/>
            <a:r>
              <a:rPr lang="en-US" dirty="0"/>
              <a:t>Weakness, numbness, or decreased coordination.</a:t>
            </a:r>
          </a:p>
          <a:p>
            <a:pPr lvl="1"/>
            <a:r>
              <a:rPr lang="en-US" dirty="0"/>
              <a:t>Repeated vomiting or nausea.</a:t>
            </a:r>
          </a:p>
          <a:p>
            <a:pPr lvl="1"/>
            <a:r>
              <a:rPr lang="en-US" dirty="0"/>
              <a:t>Slurred speech.</a:t>
            </a:r>
          </a:p>
          <a:p>
            <a:pPr lvl="1"/>
            <a:r>
              <a:rPr lang="en-US" dirty="0"/>
              <a:t>Look very drowsy or cannot wake up.</a:t>
            </a:r>
          </a:p>
          <a:p>
            <a:pPr lvl="1"/>
            <a:r>
              <a:rPr lang="en-US" dirty="0"/>
              <a:t>Have one pupil (the black part in the middle of the eye) larger than the other.</a:t>
            </a:r>
          </a:p>
          <a:p>
            <a:pPr lvl="1"/>
            <a:r>
              <a:rPr lang="en-US" dirty="0"/>
              <a:t>Have convulsions or seizures.</a:t>
            </a:r>
          </a:p>
          <a:p>
            <a:endParaRPr lang="en-US" dirty="0"/>
          </a:p>
        </p:txBody>
      </p:sp>
    </p:spTree>
    <p:extLst>
      <p:ext uri="{BB962C8B-B14F-4D97-AF65-F5344CB8AC3E}">
        <p14:creationId xmlns:p14="http://schemas.microsoft.com/office/powerpoint/2010/main" val="31536244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7A9CE-46F8-4AF2-BCFD-086118B44418}"/>
              </a:ext>
            </a:extLst>
          </p:cNvPr>
          <p:cNvSpPr>
            <a:spLocks noGrp="1"/>
          </p:cNvSpPr>
          <p:nvPr>
            <p:ph type="title"/>
          </p:nvPr>
        </p:nvSpPr>
        <p:spPr/>
        <p:txBody>
          <a:bodyPr/>
          <a:lstStyle/>
          <a:p>
            <a:r>
              <a:rPr lang="en-US" dirty="0"/>
              <a:t>TBI cont.</a:t>
            </a:r>
          </a:p>
        </p:txBody>
      </p:sp>
      <p:sp>
        <p:nvSpPr>
          <p:cNvPr id="3" name="Content Placeholder 2">
            <a:extLst>
              <a:ext uri="{FF2B5EF4-FFF2-40B4-BE49-F238E27FC236}">
                <a16:creationId xmlns:a16="http://schemas.microsoft.com/office/drawing/2014/main" id="{1E10397A-9C76-4454-B9CD-559A31B1533D}"/>
              </a:ext>
            </a:extLst>
          </p:cNvPr>
          <p:cNvSpPr>
            <a:spLocks noGrp="1"/>
          </p:cNvSpPr>
          <p:nvPr>
            <p:ph idx="1"/>
          </p:nvPr>
        </p:nvSpPr>
        <p:spPr/>
        <p:txBody>
          <a:bodyPr>
            <a:normAutofit/>
          </a:bodyPr>
          <a:lstStyle/>
          <a:p>
            <a:pPr lvl="1"/>
            <a:r>
              <a:rPr lang="en-US" dirty="0"/>
              <a:t>Cannot recognize people or places.</a:t>
            </a:r>
          </a:p>
          <a:p>
            <a:pPr lvl="1"/>
            <a:r>
              <a:rPr lang="en-US" dirty="0"/>
              <a:t>Are getting more and more confused, restless, or agitated.</a:t>
            </a:r>
          </a:p>
          <a:p>
            <a:pPr lvl="1"/>
            <a:r>
              <a:rPr lang="en-US" dirty="0"/>
              <a:t>Have unusual behavior.</a:t>
            </a:r>
          </a:p>
          <a:p>
            <a:pPr lvl="1"/>
            <a:r>
              <a:rPr lang="en-US" dirty="0"/>
              <a:t>Lose consciousness.</a:t>
            </a:r>
          </a:p>
          <a:p>
            <a:pPr lvl="1"/>
            <a:r>
              <a:rPr lang="en-US" dirty="0"/>
              <a:t>Danger Signs in Children</a:t>
            </a:r>
          </a:p>
          <a:p>
            <a:pPr lvl="1"/>
            <a:r>
              <a:rPr lang="en-US" dirty="0"/>
              <a:t>Will not stop crying and are inconsolable.</a:t>
            </a:r>
          </a:p>
          <a:p>
            <a:pPr lvl="1"/>
            <a:r>
              <a:rPr lang="en-US" dirty="0"/>
              <a:t>Will not nurse or eat.</a:t>
            </a:r>
          </a:p>
          <a:p>
            <a:endParaRPr lang="en-US" dirty="0"/>
          </a:p>
        </p:txBody>
      </p:sp>
    </p:spTree>
    <p:extLst>
      <p:ext uri="{BB962C8B-B14F-4D97-AF65-F5344CB8AC3E}">
        <p14:creationId xmlns:p14="http://schemas.microsoft.com/office/powerpoint/2010/main" val="1553962184"/>
      </p:ext>
    </p:extLst>
  </p:cSld>
  <p:clrMapOvr>
    <a:masterClrMapping/>
  </p:clrMapOvr>
</p:sld>
</file>

<file path=ppt/theme/theme1.xml><?xml version="1.0" encoding="utf-8"?>
<a:theme xmlns:a="http://schemas.openxmlformats.org/drawingml/2006/main" name="1_Office Theme">
  <a:themeElements>
    <a:clrScheme name="Custom 0">
      <a:dk1>
        <a:srgbClr val="465962"/>
      </a:dk1>
      <a:lt1>
        <a:srgbClr val="FFFFFF"/>
      </a:lt1>
      <a:dk2>
        <a:srgbClr val="465962"/>
      </a:dk2>
      <a:lt2>
        <a:srgbClr val="637E8B"/>
      </a:lt2>
      <a:accent1>
        <a:srgbClr val="269A97"/>
      </a:accent1>
      <a:accent2>
        <a:srgbClr val="32C8C4"/>
      </a:accent2>
      <a:accent3>
        <a:srgbClr val="7BDFDD"/>
      </a:accent3>
      <a:accent4>
        <a:srgbClr val="76C3C4"/>
      </a:accent4>
      <a:accent5>
        <a:srgbClr val="91E7D8"/>
      </a:accent5>
      <a:accent6>
        <a:srgbClr val="49D7BF"/>
      </a:accent6>
      <a:hlink>
        <a:srgbClr val="24908D"/>
      </a:hlink>
      <a:folHlink>
        <a:srgbClr val="CCD6D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Office Theme">
  <a:themeElements>
    <a:clrScheme name="Custom 0">
      <a:dk1>
        <a:srgbClr val="465962"/>
      </a:dk1>
      <a:lt1>
        <a:srgbClr val="FFFFFF"/>
      </a:lt1>
      <a:dk2>
        <a:srgbClr val="465962"/>
      </a:dk2>
      <a:lt2>
        <a:srgbClr val="637E8B"/>
      </a:lt2>
      <a:accent1>
        <a:srgbClr val="269A97"/>
      </a:accent1>
      <a:accent2>
        <a:srgbClr val="32C8C4"/>
      </a:accent2>
      <a:accent3>
        <a:srgbClr val="7BDFDD"/>
      </a:accent3>
      <a:accent4>
        <a:srgbClr val="76C3C4"/>
      </a:accent4>
      <a:accent5>
        <a:srgbClr val="91E7D8"/>
      </a:accent5>
      <a:accent6>
        <a:srgbClr val="49D7BF"/>
      </a:accent6>
      <a:hlink>
        <a:srgbClr val="24908D"/>
      </a:hlink>
      <a:folHlink>
        <a:srgbClr val="CCD6D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5105</TotalTime>
  <Words>3357</Words>
  <Application>Microsoft Office PowerPoint</Application>
  <PresentationFormat>On-screen Show (4:3)</PresentationFormat>
  <Paragraphs>459</Paragraphs>
  <Slides>113</Slides>
  <Notes>0</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113</vt:i4>
      </vt:variant>
    </vt:vector>
  </HeadingPairs>
  <TitlesOfParts>
    <vt:vector size="117" baseType="lpstr">
      <vt:lpstr>Arial</vt:lpstr>
      <vt:lpstr>Calibri</vt:lpstr>
      <vt:lpstr>1_Office Theme</vt:lpstr>
      <vt:lpstr>15_Office Theme</vt:lpstr>
      <vt:lpstr>PowerPoint Presentation</vt:lpstr>
      <vt:lpstr>Objectives</vt:lpstr>
      <vt:lpstr>Objectives </vt:lpstr>
      <vt:lpstr>Age Groups</vt:lpstr>
      <vt:lpstr>Pediatric Trauma</vt:lpstr>
      <vt:lpstr>Fatal Injuries</vt:lpstr>
      <vt:lpstr>Nonfatal Injuries</vt:lpstr>
      <vt:lpstr>Prevention</vt:lpstr>
      <vt:lpstr>Prevention</vt:lpstr>
      <vt:lpstr>Injury Categories</vt:lpstr>
      <vt:lpstr>Burns</vt:lpstr>
      <vt:lpstr>Burns</vt:lpstr>
      <vt:lpstr>Superficial Burns</vt:lpstr>
      <vt:lpstr>Partial Thickness</vt:lpstr>
      <vt:lpstr>Full Thickness </vt:lpstr>
      <vt:lpstr>Rule of Nines</vt:lpstr>
      <vt:lpstr>Rule of Palm</vt:lpstr>
      <vt:lpstr>Lund and Browder</vt:lpstr>
      <vt:lpstr>Burn Classifications </vt:lpstr>
      <vt:lpstr>NEMMCA 3-5 pg 1</vt:lpstr>
      <vt:lpstr>Primary Burn Prevention</vt:lpstr>
      <vt:lpstr>Primary Burn Prevention</vt:lpstr>
      <vt:lpstr>Primary Burn Prevention</vt:lpstr>
      <vt:lpstr>Primary Burn Prevention</vt:lpstr>
      <vt:lpstr>Primary Burn Prevention</vt:lpstr>
      <vt:lpstr>Primary Burn Prevention</vt:lpstr>
      <vt:lpstr>Secondary Burn Prevention</vt:lpstr>
      <vt:lpstr>Tertiary Burn Prevention</vt:lpstr>
      <vt:lpstr>Poisoning</vt:lpstr>
      <vt:lpstr>Poisoning</vt:lpstr>
      <vt:lpstr>Routes on Entry</vt:lpstr>
      <vt:lpstr>Poisoning</vt:lpstr>
      <vt:lpstr>Poisoning</vt:lpstr>
      <vt:lpstr>Primary Poisoning Prevention</vt:lpstr>
      <vt:lpstr>Primary Poisoning Prevention</vt:lpstr>
      <vt:lpstr>Primary Poisoning Prevention</vt:lpstr>
      <vt:lpstr>Primary Poisoning Prevention</vt:lpstr>
      <vt:lpstr>Secondary Poisoning Prevention</vt:lpstr>
      <vt:lpstr>Secondary Poisoning Prevention</vt:lpstr>
      <vt:lpstr>Tertiary Poisoning Prevention</vt:lpstr>
      <vt:lpstr>Drowning</vt:lpstr>
      <vt:lpstr>Drowning</vt:lpstr>
      <vt:lpstr>Primary Drowning Prevention</vt:lpstr>
      <vt:lpstr>Primary Drowning Prevention</vt:lpstr>
      <vt:lpstr>Primary Drowning Prevention</vt:lpstr>
      <vt:lpstr>Life Jackets</vt:lpstr>
      <vt:lpstr>Primary Drowning Prevention</vt:lpstr>
      <vt:lpstr>Primary Drowning Prevention</vt:lpstr>
      <vt:lpstr>Be on the Lookout!</vt:lpstr>
      <vt:lpstr>Secondary Drowning Prevention</vt:lpstr>
      <vt:lpstr>Secondary Drowning Prevention</vt:lpstr>
      <vt:lpstr>Tertiary Drowning Prevention</vt:lpstr>
      <vt:lpstr>Playground Safety</vt:lpstr>
      <vt:lpstr>Playground Safety</vt:lpstr>
      <vt:lpstr>Primary Playground Prevention</vt:lpstr>
      <vt:lpstr>Secondary Playground Prevention</vt:lpstr>
      <vt:lpstr>Keep Kids “SAFE”</vt:lpstr>
      <vt:lpstr>Keep Kids “SAFE”</vt:lpstr>
      <vt:lpstr>Sports Safety</vt:lpstr>
      <vt:lpstr>Primary Prevention</vt:lpstr>
      <vt:lpstr>PPE/Sports Physical</vt:lpstr>
      <vt:lpstr>PPE/Sports Physical</vt:lpstr>
      <vt:lpstr>Secondary Prevention</vt:lpstr>
      <vt:lpstr>Secondary Prevention</vt:lpstr>
      <vt:lpstr>Falls</vt:lpstr>
      <vt:lpstr>Falls</vt:lpstr>
      <vt:lpstr>Primary Fall Prevention</vt:lpstr>
      <vt:lpstr>Secondary Fall Prevention</vt:lpstr>
      <vt:lpstr>Road Traffic Safety</vt:lpstr>
      <vt:lpstr>Road Traffic Safety</vt:lpstr>
      <vt:lpstr>Teen Driving: Leading Causes of Accidents</vt:lpstr>
      <vt:lpstr>Car Seats</vt:lpstr>
      <vt:lpstr>Car Seats: A review in time…</vt:lpstr>
      <vt:lpstr>Car Seats: A review in time…</vt:lpstr>
      <vt:lpstr>Car Seats: A review in time…</vt:lpstr>
      <vt:lpstr>Car Seats: A review in time…</vt:lpstr>
      <vt:lpstr>Car Seats: A review in time…</vt:lpstr>
      <vt:lpstr>Car Seats: A review in time…</vt:lpstr>
      <vt:lpstr>Secondary Prevention</vt:lpstr>
      <vt:lpstr>Spinal Immobilization</vt:lpstr>
      <vt:lpstr>Cervical Collars</vt:lpstr>
      <vt:lpstr>Cervical Collars</vt:lpstr>
      <vt:lpstr>Cervical Collars</vt:lpstr>
      <vt:lpstr>Spinal Immobilization</vt:lpstr>
      <vt:lpstr>Spinal Immobilization</vt:lpstr>
      <vt:lpstr>Spinal Immobilization</vt:lpstr>
      <vt:lpstr>Spinal Immobilization</vt:lpstr>
      <vt:lpstr>Spinal Immobilization</vt:lpstr>
      <vt:lpstr>Splinting</vt:lpstr>
      <vt:lpstr>Splints</vt:lpstr>
      <vt:lpstr>Splinting Guidelines</vt:lpstr>
      <vt:lpstr>Splinting Guidelines</vt:lpstr>
      <vt:lpstr>Rigid Splint</vt:lpstr>
      <vt:lpstr>Vacuum Splint</vt:lpstr>
      <vt:lpstr>Pressure Splint</vt:lpstr>
      <vt:lpstr>Improvised Splint</vt:lpstr>
      <vt:lpstr>Traction Splint</vt:lpstr>
      <vt:lpstr>Traumatic Brain Injury</vt:lpstr>
      <vt:lpstr>TBI cont.</vt:lpstr>
      <vt:lpstr>Avoid the “H Bombs”</vt:lpstr>
      <vt:lpstr>Abuse</vt:lpstr>
      <vt:lpstr>Abuse</vt:lpstr>
      <vt:lpstr>Emotional Abuse</vt:lpstr>
      <vt:lpstr>Physical Abuse</vt:lpstr>
      <vt:lpstr>Physical Neglect</vt:lpstr>
      <vt:lpstr>Sexual Abuse</vt:lpstr>
      <vt:lpstr>Mandatory Reporters</vt:lpstr>
      <vt:lpstr>Reporting Process</vt:lpstr>
      <vt:lpstr>Verbal Report</vt:lpstr>
      <vt:lpstr>3200 Form</vt:lpstr>
      <vt:lpstr>3200 Form</vt:lpstr>
      <vt:lpstr>Civil and Criminal Liability</vt:lpstr>
      <vt:lpstr>PeBLS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Jason Grainger</cp:lastModifiedBy>
  <cp:revision>370</cp:revision>
  <dcterms:created xsi:type="dcterms:W3CDTF">2012-04-26T17:06:14Z</dcterms:created>
  <dcterms:modified xsi:type="dcterms:W3CDTF">2025-09-12T17:08:04Z</dcterms:modified>
</cp:coreProperties>
</file>